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500" r:id="rId2"/>
    <p:sldId id="451" r:id="rId3"/>
    <p:sldId id="485" r:id="rId4"/>
    <p:sldId id="472" r:id="rId5"/>
    <p:sldId id="487" r:id="rId6"/>
    <p:sldId id="488" r:id="rId7"/>
    <p:sldId id="510" r:id="rId8"/>
    <p:sldId id="486" r:id="rId9"/>
    <p:sldId id="476" r:id="rId10"/>
    <p:sldId id="477" r:id="rId11"/>
    <p:sldId id="499" r:id="rId12"/>
    <p:sldId id="498" r:id="rId13"/>
    <p:sldId id="480" r:id="rId14"/>
    <p:sldId id="481" r:id="rId15"/>
    <p:sldId id="482" r:id="rId16"/>
    <p:sldId id="492" r:id="rId17"/>
    <p:sldId id="484" r:id="rId18"/>
    <p:sldId id="489" r:id="rId19"/>
    <p:sldId id="493" r:id="rId20"/>
    <p:sldId id="490" r:id="rId21"/>
    <p:sldId id="501" r:id="rId22"/>
    <p:sldId id="502" r:id="rId23"/>
    <p:sldId id="495" r:id="rId24"/>
    <p:sldId id="497" r:id="rId25"/>
    <p:sldId id="491" r:id="rId26"/>
    <p:sldId id="256" r:id="rId27"/>
    <p:sldId id="503" r:id="rId28"/>
    <p:sldId id="504" r:id="rId29"/>
    <p:sldId id="505" r:id="rId30"/>
    <p:sldId id="506" r:id="rId31"/>
    <p:sldId id="507" r:id="rId32"/>
    <p:sldId id="508" r:id="rId33"/>
    <p:sldId id="513" r:id="rId34"/>
    <p:sldId id="509" r:id="rId35"/>
    <p:sldId id="511" r:id="rId36"/>
    <p:sldId id="514" r:id="rId37"/>
    <p:sldId id="515" r:id="rId38"/>
    <p:sldId id="512" r:id="rId39"/>
    <p:sldId id="516" r:id="rId40"/>
    <p:sldId id="517" r:id="rId41"/>
    <p:sldId id="518" r:id="rId42"/>
  </p:sldIdLst>
  <p:sldSz cx="12192000" cy="6858000"/>
  <p:notesSz cx="6889750"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0279" autoAdjust="0"/>
    <p:restoredTop sz="95701"/>
  </p:normalViewPr>
  <p:slideViewPr>
    <p:cSldViewPr snapToGrid="0">
      <p:cViewPr varScale="1">
        <p:scale>
          <a:sx n="96" d="100"/>
          <a:sy n="96" d="100"/>
        </p:scale>
        <p:origin x="200" y="2376"/>
      </p:cViewPr>
      <p:guideLst/>
    </p:cSldViewPr>
  </p:slideViewPr>
  <p:outlineViewPr>
    <p:cViewPr>
      <p:scale>
        <a:sx n="33" d="100"/>
        <a:sy n="33" d="100"/>
      </p:scale>
      <p:origin x="0" y="-51632"/>
    </p:cViewPr>
  </p:outlineViewPr>
  <p:notesTextViewPr>
    <p:cViewPr>
      <p:scale>
        <a:sx n="1" d="1"/>
        <a:sy n="1" d="1"/>
      </p:scale>
      <p:origin x="0" y="0"/>
    </p:cViewPr>
  </p:notesTextViewPr>
  <p:sorterViewPr>
    <p:cViewPr>
      <p:scale>
        <a:sx n="100" d="100"/>
        <a:sy n="100" d="100"/>
      </p:scale>
      <p:origin x="0" y="-2712"/>
    </p:cViewPr>
  </p:sorterViewPr>
  <p:notesViewPr>
    <p:cSldViewPr snapToGrid="0">
      <p:cViewPr varScale="1">
        <p:scale>
          <a:sx n="142" d="100"/>
          <a:sy n="142" d="100"/>
        </p:scale>
        <p:origin x="1816"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9E63A5-AF89-B142-B223-7E7C4B759B0C}" type="doc">
      <dgm:prSet loTypeId="urn:microsoft.com/office/officeart/2005/8/layout/venn2" loCatId="" qsTypeId="urn:microsoft.com/office/officeart/2005/8/quickstyle/simple3" qsCatId="simple" csTypeId="urn:microsoft.com/office/officeart/2005/8/colors/accent1_4" csCatId="accent1" phldr="1"/>
      <dgm:spPr/>
      <dgm:t>
        <a:bodyPr/>
        <a:lstStyle/>
        <a:p>
          <a:endParaRPr lang="en-GB"/>
        </a:p>
      </dgm:t>
    </dgm:pt>
    <dgm:pt modelId="{B50C5AD9-054A-8043-A101-80E4AA9ABCA4}">
      <dgm:prSet phldrT="[Text]" custT="1"/>
      <dgm:spPr/>
      <dgm:t>
        <a:bodyPr/>
        <a:lstStyle/>
        <a:p>
          <a:r>
            <a:rPr lang="en-GB" sz="1600" dirty="0">
              <a:ln w="6350"/>
            </a:rPr>
            <a:t>Future generations</a:t>
          </a:r>
        </a:p>
      </dgm:t>
    </dgm:pt>
    <dgm:pt modelId="{E0A98737-118A-C84F-B787-6DDD25EB075D}" type="parTrans" cxnId="{005FA18C-A3DE-D844-BE57-E67D137D9EE1}">
      <dgm:prSet/>
      <dgm:spPr/>
      <dgm:t>
        <a:bodyPr/>
        <a:lstStyle/>
        <a:p>
          <a:endParaRPr lang="en-GB">
            <a:ln w="6350">
              <a:solidFill>
                <a:schemeClr val="lt1">
                  <a:hueOff val="0"/>
                  <a:satOff val="0"/>
                  <a:lumOff val="0"/>
                </a:schemeClr>
              </a:solidFill>
            </a:ln>
          </a:endParaRPr>
        </a:p>
      </dgm:t>
    </dgm:pt>
    <dgm:pt modelId="{AEFC715A-2334-1B44-8574-11C0991BA461}" type="sibTrans" cxnId="{005FA18C-A3DE-D844-BE57-E67D137D9EE1}">
      <dgm:prSet/>
      <dgm:spPr/>
      <dgm:t>
        <a:bodyPr/>
        <a:lstStyle/>
        <a:p>
          <a:endParaRPr lang="en-GB">
            <a:ln w="6350">
              <a:solidFill>
                <a:schemeClr val="lt1">
                  <a:hueOff val="0"/>
                  <a:satOff val="0"/>
                  <a:lumOff val="0"/>
                </a:schemeClr>
              </a:solidFill>
            </a:ln>
          </a:endParaRPr>
        </a:p>
      </dgm:t>
    </dgm:pt>
    <dgm:pt modelId="{B3D81BC7-CFC2-B64B-9C6E-121FA3B96DE5}">
      <dgm:prSet phldrT="[Text]" custT="1"/>
      <dgm:spPr/>
      <dgm:t>
        <a:bodyPr/>
        <a:lstStyle/>
        <a:p>
          <a:r>
            <a:rPr lang="en-GB" sz="1600" dirty="0">
              <a:ln w="6350"/>
            </a:rPr>
            <a:t>Animals</a:t>
          </a:r>
        </a:p>
      </dgm:t>
    </dgm:pt>
    <dgm:pt modelId="{4319B614-6E42-8B41-AB89-973F84CC2A0A}" type="parTrans" cxnId="{9ACA3008-5E45-F041-B78C-6DC7D3F5B449}">
      <dgm:prSet/>
      <dgm:spPr/>
      <dgm:t>
        <a:bodyPr/>
        <a:lstStyle/>
        <a:p>
          <a:endParaRPr lang="en-GB">
            <a:ln w="6350">
              <a:solidFill>
                <a:schemeClr val="lt1">
                  <a:hueOff val="0"/>
                  <a:satOff val="0"/>
                  <a:lumOff val="0"/>
                </a:schemeClr>
              </a:solidFill>
            </a:ln>
          </a:endParaRPr>
        </a:p>
      </dgm:t>
    </dgm:pt>
    <dgm:pt modelId="{A6970B59-4C12-5D47-9B35-00D2332F5736}" type="sibTrans" cxnId="{9ACA3008-5E45-F041-B78C-6DC7D3F5B449}">
      <dgm:prSet/>
      <dgm:spPr/>
      <dgm:t>
        <a:bodyPr/>
        <a:lstStyle/>
        <a:p>
          <a:endParaRPr lang="en-GB">
            <a:ln w="6350">
              <a:solidFill>
                <a:schemeClr val="lt1">
                  <a:hueOff val="0"/>
                  <a:satOff val="0"/>
                  <a:lumOff val="0"/>
                </a:schemeClr>
              </a:solidFill>
            </a:ln>
          </a:endParaRPr>
        </a:p>
      </dgm:t>
    </dgm:pt>
    <dgm:pt modelId="{4548EE52-16C3-DB49-832B-EDB642A41085}">
      <dgm:prSet phldrT="[Text]" custT="1"/>
      <dgm:spPr/>
      <dgm:t>
        <a:bodyPr/>
        <a:lstStyle/>
        <a:p>
          <a:r>
            <a:rPr lang="en-GB" sz="1600" dirty="0">
              <a:ln w="6350"/>
            </a:rPr>
            <a:t>Other people</a:t>
          </a:r>
        </a:p>
      </dgm:t>
    </dgm:pt>
    <dgm:pt modelId="{2FB9A471-065D-A14D-8451-EFDF143AC63A}" type="parTrans" cxnId="{D9C1E394-7C0B-2B4A-9F4C-4A5BC0E596F7}">
      <dgm:prSet/>
      <dgm:spPr/>
      <dgm:t>
        <a:bodyPr/>
        <a:lstStyle/>
        <a:p>
          <a:endParaRPr lang="en-GB">
            <a:ln w="6350">
              <a:solidFill>
                <a:schemeClr val="lt1">
                  <a:hueOff val="0"/>
                  <a:satOff val="0"/>
                  <a:lumOff val="0"/>
                </a:schemeClr>
              </a:solidFill>
            </a:ln>
          </a:endParaRPr>
        </a:p>
      </dgm:t>
    </dgm:pt>
    <dgm:pt modelId="{7CD4D903-3081-FB41-AFAE-FBFF523CDC95}" type="sibTrans" cxnId="{D9C1E394-7C0B-2B4A-9F4C-4A5BC0E596F7}">
      <dgm:prSet/>
      <dgm:spPr/>
      <dgm:t>
        <a:bodyPr/>
        <a:lstStyle/>
        <a:p>
          <a:endParaRPr lang="en-GB">
            <a:ln w="6350">
              <a:solidFill>
                <a:schemeClr val="lt1">
                  <a:hueOff val="0"/>
                  <a:satOff val="0"/>
                  <a:lumOff val="0"/>
                </a:schemeClr>
              </a:solidFill>
            </a:ln>
          </a:endParaRPr>
        </a:p>
      </dgm:t>
    </dgm:pt>
    <dgm:pt modelId="{DE4A28B1-E77D-534B-9D5F-CC78BCC3C3B0}">
      <dgm:prSet phldrT="[Text]" custT="1"/>
      <dgm:spPr/>
      <dgm:t>
        <a:bodyPr/>
        <a:lstStyle/>
        <a:p>
          <a:r>
            <a:rPr lang="en-GB" sz="1600" dirty="0">
              <a:ln w="6350"/>
            </a:rPr>
            <a:t>My groups</a:t>
          </a:r>
        </a:p>
      </dgm:t>
    </dgm:pt>
    <dgm:pt modelId="{0DA148F5-9472-B246-95D4-647539176C26}" type="parTrans" cxnId="{5DBE2A1B-0332-CF4A-A410-1211561F3FEE}">
      <dgm:prSet/>
      <dgm:spPr/>
      <dgm:t>
        <a:bodyPr/>
        <a:lstStyle/>
        <a:p>
          <a:endParaRPr lang="en-GB">
            <a:ln w="6350">
              <a:solidFill>
                <a:schemeClr val="lt1">
                  <a:hueOff val="0"/>
                  <a:satOff val="0"/>
                  <a:lumOff val="0"/>
                </a:schemeClr>
              </a:solidFill>
            </a:ln>
          </a:endParaRPr>
        </a:p>
      </dgm:t>
    </dgm:pt>
    <dgm:pt modelId="{8022FA75-2322-CA48-A85F-8E75372055BE}" type="sibTrans" cxnId="{5DBE2A1B-0332-CF4A-A410-1211561F3FEE}">
      <dgm:prSet/>
      <dgm:spPr/>
      <dgm:t>
        <a:bodyPr/>
        <a:lstStyle/>
        <a:p>
          <a:endParaRPr lang="en-GB">
            <a:ln w="6350">
              <a:solidFill>
                <a:schemeClr val="lt1">
                  <a:hueOff val="0"/>
                  <a:satOff val="0"/>
                  <a:lumOff val="0"/>
                </a:schemeClr>
              </a:solidFill>
            </a:ln>
          </a:endParaRPr>
        </a:p>
      </dgm:t>
    </dgm:pt>
    <dgm:pt modelId="{42760FD4-4548-244C-BAEE-06425596E7BD}">
      <dgm:prSet phldrT="[Text]" custT="1"/>
      <dgm:spPr/>
      <dgm:t>
        <a:bodyPr/>
        <a:lstStyle/>
        <a:p>
          <a:r>
            <a:rPr lang="en-GB" sz="1600" dirty="0">
              <a:ln w="6350"/>
            </a:rPr>
            <a:t>My family</a:t>
          </a:r>
        </a:p>
      </dgm:t>
    </dgm:pt>
    <dgm:pt modelId="{7E9686F5-37F8-8B4E-B28D-C72ADCF5BADB}" type="parTrans" cxnId="{E63721E4-821B-234D-B6D2-2C51EDDBC30E}">
      <dgm:prSet/>
      <dgm:spPr/>
      <dgm:t>
        <a:bodyPr/>
        <a:lstStyle/>
        <a:p>
          <a:endParaRPr lang="en-GB">
            <a:ln w="6350">
              <a:solidFill>
                <a:schemeClr val="lt1">
                  <a:hueOff val="0"/>
                  <a:satOff val="0"/>
                  <a:lumOff val="0"/>
                </a:schemeClr>
              </a:solidFill>
            </a:ln>
          </a:endParaRPr>
        </a:p>
      </dgm:t>
    </dgm:pt>
    <dgm:pt modelId="{FFA9CE44-7438-8641-807B-E95A2E55D1C7}" type="sibTrans" cxnId="{E63721E4-821B-234D-B6D2-2C51EDDBC30E}">
      <dgm:prSet/>
      <dgm:spPr/>
      <dgm:t>
        <a:bodyPr/>
        <a:lstStyle/>
        <a:p>
          <a:endParaRPr lang="en-GB">
            <a:ln w="6350">
              <a:solidFill>
                <a:schemeClr val="lt1">
                  <a:hueOff val="0"/>
                  <a:satOff val="0"/>
                  <a:lumOff val="0"/>
                </a:schemeClr>
              </a:solidFill>
            </a:ln>
          </a:endParaRPr>
        </a:p>
      </dgm:t>
    </dgm:pt>
    <dgm:pt modelId="{F155AEE7-A2D9-D247-9ACE-AD0CE5B7E726}">
      <dgm:prSet phldrT="[Text]" custT="1"/>
      <dgm:spPr/>
      <dgm:t>
        <a:bodyPr/>
        <a:lstStyle/>
        <a:p>
          <a:r>
            <a:rPr lang="en-GB" sz="1400" dirty="0">
              <a:ln w="6350"/>
            </a:rPr>
            <a:t>My </a:t>
          </a:r>
          <a:r>
            <a:rPr lang="en-GB" sz="1200" dirty="0">
              <a:ln w="6350"/>
            </a:rPr>
            <a:t>future</a:t>
          </a:r>
        </a:p>
      </dgm:t>
    </dgm:pt>
    <dgm:pt modelId="{760C03E5-8044-3C4E-8FC4-8497C435EFDA}" type="parTrans" cxnId="{ABFB34A1-A867-FA47-B866-53539EC041C7}">
      <dgm:prSet/>
      <dgm:spPr/>
      <dgm:t>
        <a:bodyPr/>
        <a:lstStyle/>
        <a:p>
          <a:endParaRPr lang="en-GB">
            <a:ln w="6350">
              <a:solidFill>
                <a:schemeClr val="lt1">
                  <a:hueOff val="0"/>
                  <a:satOff val="0"/>
                  <a:lumOff val="0"/>
                </a:schemeClr>
              </a:solidFill>
            </a:ln>
          </a:endParaRPr>
        </a:p>
      </dgm:t>
    </dgm:pt>
    <dgm:pt modelId="{22F75447-A69C-8745-988F-A20A4D43E579}" type="sibTrans" cxnId="{ABFB34A1-A867-FA47-B866-53539EC041C7}">
      <dgm:prSet/>
      <dgm:spPr/>
      <dgm:t>
        <a:bodyPr/>
        <a:lstStyle/>
        <a:p>
          <a:endParaRPr lang="en-GB">
            <a:ln w="6350">
              <a:solidFill>
                <a:schemeClr val="lt1">
                  <a:hueOff val="0"/>
                  <a:satOff val="0"/>
                  <a:lumOff val="0"/>
                </a:schemeClr>
              </a:solidFill>
            </a:ln>
          </a:endParaRPr>
        </a:p>
      </dgm:t>
    </dgm:pt>
    <dgm:pt modelId="{1EBC4DFF-3F7E-E949-AD35-72BB0269EF39}">
      <dgm:prSet phldrT="[Text]" custT="1"/>
      <dgm:spPr/>
      <dgm:t>
        <a:bodyPr/>
        <a:lstStyle/>
        <a:p>
          <a:r>
            <a:rPr lang="en-GB" sz="1000" dirty="0">
              <a:ln w="6350"/>
            </a:rPr>
            <a:t>Me now</a:t>
          </a:r>
        </a:p>
      </dgm:t>
    </dgm:pt>
    <dgm:pt modelId="{C62E2C8D-EA85-9A45-8403-9868627F0A29}" type="parTrans" cxnId="{9EAAF8DB-C7B3-124D-B3A2-B791CCFBE80F}">
      <dgm:prSet/>
      <dgm:spPr/>
      <dgm:t>
        <a:bodyPr/>
        <a:lstStyle/>
        <a:p>
          <a:endParaRPr lang="en-GB">
            <a:ln w="6350">
              <a:solidFill>
                <a:schemeClr val="lt1">
                  <a:hueOff val="0"/>
                  <a:satOff val="0"/>
                  <a:lumOff val="0"/>
                </a:schemeClr>
              </a:solidFill>
            </a:ln>
          </a:endParaRPr>
        </a:p>
      </dgm:t>
    </dgm:pt>
    <dgm:pt modelId="{86C05DDD-A8CF-5247-8C60-404E682FAFDC}" type="sibTrans" cxnId="{9EAAF8DB-C7B3-124D-B3A2-B791CCFBE80F}">
      <dgm:prSet/>
      <dgm:spPr/>
      <dgm:t>
        <a:bodyPr/>
        <a:lstStyle/>
        <a:p>
          <a:endParaRPr lang="en-GB">
            <a:ln w="6350">
              <a:solidFill>
                <a:schemeClr val="lt1">
                  <a:hueOff val="0"/>
                  <a:satOff val="0"/>
                  <a:lumOff val="0"/>
                </a:schemeClr>
              </a:solidFill>
            </a:ln>
          </a:endParaRPr>
        </a:p>
      </dgm:t>
    </dgm:pt>
    <dgm:pt modelId="{F6084869-07A8-774D-ACB1-EBA460DE9196}" type="pres">
      <dgm:prSet presAssocID="{429E63A5-AF89-B142-B223-7E7C4B759B0C}" presName="Name0" presStyleCnt="0">
        <dgm:presLayoutVars>
          <dgm:chMax val="7"/>
          <dgm:resizeHandles val="exact"/>
        </dgm:presLayoutVars>
      </dgm:prSet>
      <dgm:spPr/>
    </dgm:pt>
    <dgm:pt modelId="{9A511965-8D13-2048-AC3A-20E88ADBB606}" type="pres">
      <dgm:prSet presAssocID="{429E63A5-AF89-B142-B223-7E7C4B759B0C}" presName="comp1" presStyleCnt="0"/>
      <dgm:spPr/>
    </dgm:pt>
    <dgm:pt modelId="{72E1027F-93EE-534D-B372-52850DB33972}" type="pres">
      <dgm:prSet presAssocID="{429E63A5-AF89-B142-B223-7E7C4B759B0C}" presName="circle1" presStyleLbl="node1" presStyleIdx="0" presStyleCnt="7"/>
      <dgm:spPr/>
    </dgm:pt>
    <dgm:pt modelId="{4E28D4AA-6AB1-A342-9BA0-5730F260ACF5}" type="pres">
      <dgm:prSet presAssocID="{429E63A5-AF89-B142-B223-7E7C4B759B0C}" presName="c1text" presStyleLbl="node1" presStyleIdx="0" presStyleCnt="7">
        <dgm:presLayoutVars>
          <dgm:bulletEnabled val="1"/>
        </dgm:presLayoutVars>
      </dgm:prSet>
      <dgm:spPr/>
    </dgm:pt>
    <dgm:pt modelId="{CFD60A6E-AD8D-7E44-8D91-59833D3D01BB}" type="pres">
      <dgm:prSet presAssocID="{429E63A5-AF89-B142-B223-7E7C4B759B0C}" presName="comp2" presStyleCnt="0"/>
      <dgm:spPr/>
    </dgm:pt>
    <dgm:pt modelId="{4CF80B85-4578-3C40-B886-EC5CD089CEBB}" type="pres">
      <dgm:prSet presAssocID="{429E63A5-AF89-B142-B223-7E7C4B759B0C}" presName="circle2" presStyleLbl="node1" presStyleIdx="1" presStyleCnt="7"/>
      <dgm:spPr/>
    </dgm:pt>
    <dgm:pt modelId="{719297B2-ECDE-8841-AB12-709CF37198E6}" type="pres">
      <dgm:prSet presAssocID="{429E63A5-AF89-B142-B223-7E7C4B759B0C}" presName="c2text" presStyleLbl="node1" presStyleIdx="1" presStyleCnt="7">
        <dgm:presLayoutVars>
          <dgm:bulletEnabled val="1"/>
        </dgm:presLayoutVars>
      </dgm:prSet>
      <dgm:spPr/>
    </dgm:pt>
    <dgm:pt modelId="{B634911D-C34E-DA47-8CB2-B6A60258D9BC}" type="pres">
      <dgm:prSet presAssocID="{429E63A5-AF89-B142-B223-7E7C4B759B0C}" presName="comp3" presStyleCnt="0"/>
      <dgm:spPr/>
    </dgm:pt>
    <dgm:pt modelId="{6D6635D3-FEB1-5F4B-AD98-71FBB201D1B2}" type="pres">
      <dgm:prSet presAssocID="{429E63A5-AF89-B142-B223-7E7C4B759B0C}" presName="circle3" presStyleLbl="node1" presStyleIdx="2" presStyleCnt="7"/>
      <dgm:spPr/>
    </dgm:pt>
    <dgm:pt modelId="{F2EB4AF0-88AD-194B-BDEE-50DD5ED3D4E7}" type="pres">
      <dgm:prSet presAssocID="{429E63A5-AF89-B142-B223-7E7C4B759B0C}" presName="c3text" presStyleLbl="node1" presStyleIdx="2" presStyleCnt="7">
        <dgm:presLayoutVars>
          <dgm:bulletEnabled val="1"/>
        </dgm:presLayoutVars>
      </dgm:prSet>
      <dgm:spPr/>
    </dgm:pt>
    <dgm:pt modelId="{330E7EDD-AD50-4C43-91AB-EBB5F180177E}" type="pres">
      <dgm:prSet presAssocID="{429E63A5-AF89-B142-B223-7E7C4B759B0C}" presName="comp4" presStyleCnt="0"/>
      <dgm:spPr/>
    </dgm:pt>
    <dgm:pt modelId="{31FF8E19-A422-D941-B00D-0BB2EEFD3829}" type="pres">
      <dgm:prSet presAssocID="{429E63A5-AF89-B142-B223-7E7C4B759B0C}" presName="circle4" presStyleLbl="node1" presStyleIdx="3" presStyleCnt="7"/>
      <dgm:spPr/>
    </dgm:pt>
    <dgm:pt modelId="{BBD21FB2-669D-8848-9F11-0FCEAD51FF91}" type="pres">
      <dgm:prSet presAssocID="{429E63A5-AF89-B142-B223-7E7C4B759B0C}" presName="c4text" presStyleLbl="node1" presStyleIdx="3" presStyleCnt="7">
        <dgm:presLayoutVars>
          <dgm:bulletEnabled val="1"/>
        </dgm:presLayoutVars>
      </dgm:prSet>
      <dgm:spPr/>
    </dgm:pt>
    <dgm:pt modelId="{53A2EF84-C9EE-964B-9801-8A18849C06C7}" type="pres">
      <dgm:prSet presAssocID="{429E63A5-AF89-B142-B223-7E7C4B759B0C}" presName="comp5" presStyleCnt="0"/>
      <dgm:spPr/>
    </dgm:pt>
    <dgm:pt modelId="{9946A9B8-38A7-C04E-8F91-62537639F838}" type="pres">
      <dgm:prSet presAssocID="{429E63A5-AF89-B142-B223-7E7C4B759B0C}" presName="circle5" presStyleLbl="node1" presStyleIdx="4" presStyleCnt="7"/>
      <dgm:spPr/>
    </dgm:pt>
    <dgm:pt modelId="{6C0E029E-2B57-714C-AD09-541ED00A8EEC}" type="pres">
      <dgm:prSet presAssocID="{429E63A5-AF89-B142-B223-7E7C4B759B0C}" presName="c5text" presStyleLbl="node1" presStyleIdx="4" presStyleCnt="7">
        <dgm:presLayoutVars>
          <dgm:bulletEnabled val="1"/>
        </dgm:presLayoutVars>
      </dgm:prSet>
      <dgm:spPr/>
    </dgm:pt>
    <dgm:pt modelId="{2B8E5BFC-6A0E-A74F-A7EB-1EC0DBAA9D68}" type="pres">
      <dgm:prSet presAssocID="{429E63A5-AF89-B142-B223-7E7C4B759B0C}" presName="comp6" presStyleCnt="0"/>
      <dgm:spPr/>
    </dgm:pt>
    <dgm:pt modelId="{BC3EA29C-9FA1-BE4F-B99D-D5DCEC1DA979}" type="pres">
      <dgm:prSet presAssocID="{429E63A5-AF89-B142-B223-7E7C4B759B0C}" presName="circle6" presStyleLbl="node1" presStyleIdx="5" presStyleCnt="7"/>
      <dgm:spPr/>
    </dgm:pt>
    <dgm:pt modelId="{8643317C-98B1-3849-AC4D-14CE3FA9B044}" type="pres">
      <dgm:prSet presAssocID="{429E63A5-AF89-B142-B223-7E7C4B759B0C}" presName="c6text" presStyleLbl="node1" presStyleIdx="5" presStyleCnt="7">
        <dgm:presLayoutVars>
          <dgm:bulletEnabled val="1"/>
        </dgm:presLayoutVars>
      </dgm:prSet>
      <dgm:spPr/>
    </dgm:pt>
    <dgm:pt modelId="{C4F8CAC6-199A-6345-88AE-D9AB25DEB97F}" type="pres">
      <dgm:prSet presAssocID="{429E63A5-AF89-B142-B223-7E7C4B759B0C}" presName="comp7" presStyleCnt="0"/>
      <dgm:spPr/>
    </dgm:pt>
    <dgm:pt modelId="{474DA24E-B266-E846-9D4B-3CC7B10305E9}" type="pres">
      <dgm:prSet presAssocID="{429E63A5-AF89-B142-B223-7E7C4B759B0C}" presName="circle7" presStyleLbl="node1" presStyleIdx="6" presStyleCnt="7"/>
      <dgm:spPr/>
    </dgm:pt>
    <dgm:pt modelId="{9988210F-D6B2-8B4A-A53D-EACDB708191B}" type="pres">
      <dgm:prSet presAssocID="{429E63A5-AF89-B142-B223-7E7C4B759B0C}" presName="c7text" presStyleLbl="node1" presStyleIdx="6" presStyleCnt="7">
        <dgm:presLayoutVars>
          <dgm:bulletEnabled val="1"/>
        </dgm:presLayoutVars>
      </dgm:prSet>
      <dgm:spPr/>
    </dgm:pt>
  </dgm:ptLst>
  <dgm:cxnLst>
    <dgm:cxn modelId="{8D80E904-46EB-E548-B391-F812993F872C}" type="presOf" srcId="{4548EE52-16C3-DB49-832B-EDB642A41085}" destId="{F2EB4AF0-88AD-194B-BDEE-50DD5ED3D4E7}" srcOrd="1" destOrd="0" presId="urn:microsoft.com/office/officeart/2005/8/layout/venn2"/>
    <dgm:cxn modelId="{9ACA3008-5E45-F041-B78C-6DC7D3F5B449}" srcId="{429E63A5-AF89-B142-B223-7E7C4B759B0C}" destId="{B3D81BC7-CFC2-B64B-9C6E-121FA3B96DE5}" srcOrd="1" destOrd="0" parTransId="{4319B614-6E42-8B41-AB89-973F84CC2A0A}" sibTransId="{A6970B59-4C12-5D47-9B35-00D2332F5736}"/>
    <dgm:cxn modelId="{8CA6480D-778A-7046-BE0B-CD00C6291A16}" type="presOf" srcId="{1EBC4DFF-3F7E-E949-AD35-72BB0269EF39}" destId="{474DA24E-B266-E846-9D4B-3CC7B10305E9}" srcOrd="0" destOrd="0" presId="urn:microsoft.com/office/officeart/2005/8/layout/venn2"/>
    <dgm:cxn modelId="{38EBC812-789D-1345-B89A-DED812C4318E}" type="presOf" srcId="{B3D81BC7-CFC2-B64B-9C6E-121FA3B96DE5}" destId="{4CF80B85-4578-3C40-B886-EC5CD089CEBB}" srcOrd="0" destOrd="0" presId="urn:microsoft.com/office/officeart/2005/8/layout/venn2"/>
    <dgm:cxn modelId="{EEC76813-993B-8148-AFA5-49CBF9073798}" type="presOf" srcId="{DE4A28B1-E77D-534B-9D5F-CC78BCC3C3B0}" destId="{BBD21FB2-669D-8848-9F11-0FCEAD51FF91}" srcOrd="1" destOrd="0" presId="urn:microsoft.com/office/officeart/2005/8/layout/venn2"/>
    <dgm:cxn modelId="{99699D19-2D51-9E4A-9464-64A7E1056DC8}" type="presOf" srcId="{B50C5AD9-054A-8043-A101-80E4AA9ABCA4}" destId="{72E1027F-93EE-534D-B372-52850DB33972}" srcOrd="0" destOrd="0" presId="urn:microsoft.com/office/officeart/2005/8/layout/venn2"/>
    <dgm:cxn modelId="{5DBE2A1B-0332-CF4A-A410-1211561F3FEE}" srcId="{429E63A5-AF89-B142-B223-7E7C4B759B0C}" destId="{DE4A28B1-E77D-534B-9D5F-CC78BCC3C3B0}" srcOrd="3" destOrd="0" parTransId="{0DA148F5-9472-B246-95D4-647539176C26}" sibTransId="{8022FA75-2322-CA48-A85F-8E75372055BE}"/>
    <dgm:cxn modelId="{CA79803E-7CD9-D347-8098-71ECE10E8C5D}" type="presOf" srcId="{429E63A5-AF89-B142-B223-7E7C4B759B0C}" destId="{F6084869-07A8-774D-ACB1-EBA460DE9196}" srcOrd="0" destOrd="0" presId="urn:microsoft.com/office/officeart/2005/8/layout/venn2"/>
    <dgm:cxn modelId="{CFD08174-6884-0C44-BA6D-53B65A4F2752}" type="presOf" srcId="{B50C5AD9-054A-8043-A101-80E4AA9ABCA4}" destId="{4E28D4AA-6AB1-A342-9BA0-5730F260ACF5}" srcOrd="1" destOrd="0" presId="urn:microsoft.com/office/officeart/2005/8/layout/venn2"/>
    <dgm:cxn modelId="{3930D879-467E-AA48-950C-B55D4960B4B7}" type="presOf" srcId="{F155AEE7-A2D9-D247-9ACE-AD0CE5B7E726}" destId="{BC3EA29C-9FA1-BE4F-B99D-D5DCEC1DA979}" srcOrd="0" destOrd="0" presId="urn:microsoft.com/office/officeart/2005/8/layout/venn2"/>
    <dgm:cxn modelId="{2F703489-3736-9C42-A12B-615C74978400}" type="presOf" srcId="{F155AEE7-A2D9-D247-9ACE-AD0CE5B7E726}" destId="{8643317C-98B1-3849-AC4D-14CE3FA9B044}" srcOrd="1" destOrd="0" presId="urn:microsoft.com/office/officeart/2005/8/layout/venn2"/>
    <dgm:cxn modelId="{005FA18C-A3DE-D844-BE57-E67D137D9EE1}" srcId="{429E63A5-AF89-B142-B223-7E7C4B759B0C}" destId="{B50C5AD9-054A-8043-A101-80E4AA9ABCA4}" srcOrd="0" destOrd="0" parTransId="{E0A98737-118A-C84F-B787-6DDD25EB075D}" sibTransId="{AEFC715A-2334-1B44-8574-11C0991BA461}"/>
    <dgm:cxn modelId="{D9C1E394-7C0B-2B4A-9F4C-4A5BC0E596F7}" srcId="{429E63A5-AF89-B142-B223-7E7C4B759B0C}" destId="{4548EE52-16C3-DB49-832B-EDB642A41085}" srcOrd="2" destOrd="0" parTransId="{2FB9A471-065D-A14D-8451-EFDF143AC63A}" sibTransId="{7CD4D903-3081-FB41-AFAE-FBFF523CDC95}"/>
    <dgm:cxn modelId="{ABFB34A1-A867-FA47-B866-53539EC041C7}" srcId="{429E63A5-AF89-B142-B223-7E7C4B759B0C}" destId="{F155AEE7-A2D9-D247-9ACE-AD0CE5B7E726}" srcOrd="5" destOrd="0" parTransId="{760C03E5-8044-3C4E-8FC4-8497C435EFDA}" sibTransId="{22F75447-A69C-8745-988F-A20A4D43E579}"/>
    <dgm:cxn modelId="{7DAC44A6-7E89-2C4A-B36A-A886CC4E2EDC}" type="presOf" srcId="{DE4A28B1-E77D-534B-9D5F-CC78BCC3C3B0}" destId="{31FF8E19-A422-D941-B00D-0BB2EEFD3829}" srcOrd="0" destOrd="0" presId="urn:microsoft.com/office/officeart/2005/8/layout/venn2"/>
    <dgm:cxn modelId="{2F90B6AC-F31A-9D44-ABB1-F1ABA6291B4E}" type="presOf" srcId="{4548EE52-16C3-DB49-832B-EDB642A41085}" destId="{6D6635D3-FEB1-5F4B-AD98-71FBB201D1B2}" srcOrd="0" destOrd="0" presId="urn:microsoft.com/office/officeart/2005/8/layout/venn2"/>
    <dgm:cxn modelId="{873E20C5-BB9F-CB4D-823D-41CB879363D8}" type="presOf" srcId="{42760FD4-4548-244C-BAEE-06425596E7BD}" destId="{9946A9B8-38A7-C04E-8F91-62537639F838}" srcOrd="0" destOrd="0" presId="urn:microsoft.com/office/officeart/2005/8/layout/venn2"/>
    <dgm:cxn modelId="{394007C9-DE03-F347-9E2D-7028B75375A9}" type="presOf" srcId="{B3D81BC7-CFC2-B64B-9C6E-121FA3B96DE5}" destId="{719297B2-ECDE-8841-AB12-709CF37198E6}" srcOrd="1" destOrd="0" presId="urn:microsoft.com/office/officeart/2005/8/layout/venn2"/>
    <dgm:cxn modelId="{F6A5C5D9-2016-4445-BCBA-F4F8DB390EA5}" type="presOf" srcId="{1EBC4DFF-3F7E-E949-AD35-72BB0269EF39}" destId="{9988210F-D6B2-8B4A-A53D-EACDB708191B}" srcOrd="1" destOrd="0" presId="urn:microsoft.com/office/officeart/2005/8/layout/venn2"/>
    <dgm:cxn modelId="{9EAAF8DB-C7B3-124D-B3A2-B791CCFBE80F}" srcId="{429E63A5-AF89-B142-B223-7E7C4B759B0C}" destId="{1EBC4DFF-3F7E-E949-AD35-72BB0269EF39}" srcOrd="6" destOrd="0" parTransId="{C62E2C8D-EA85-9A45-8403-9868627F0A29}" sibTransId="{86C05DDD-A8CF-5247-8C60-404E682FAFDC}"/>
    <dgm:cxn modelId="{E63721E4-821B-234D-B6D2-2C51EDDBC30E}" srcId="{429E63A5-AF89-B142-B223-7E7C4B759B0C}" destId="{42760FD4-4548-244C-BAEE-06425596E7BD}" srcOrd="4" destOrd="0" parTransId="{7E9686F5-37F8-8B4E-B28D-C72ADCF5BADB}" sibTransId="{FFA9CE44-7438-8641-807B-E95A2E55D1C7}"/>
    <dgm:cxn modelId="{30403CF6-DBA7-DD4F-94CE-1522D2996D5D}" type="presOf" srcId="{42760FD4-4548-244C-BAEE-06425596E7BD}" destId="{6C0E029E-2B57-714C-AD09-541ED00A8EEC}" srcOrd="1" destOrd="0" presId="urn:microsoft.com/office/officeart/2005/8/layout/venn2"/>
    <dgm:cxn modelId="{EB6A6CD6-4453-A04B-BED6-25F4E1800F89}" type="presParOf" srcId="{F6084869-07A8-774D-ACB1-EBA460DE9196}" destId="{9A511965-8D13-2048-AC3A-20E88ADBB606}" srcOrd="0" destOrd="0" presId="urn:microsoft.com/office/officeart/2005/8/layout/venn2"/>
    <dgm:cxn modelId="{25632635-F53D-1847-B117-E2D6F87E28CC}" type="presParOf" srcId="{9A511965-8D13-2048-AC3A-20E88ADBB606}" destId="{72E1027F-93EE-534D-B372-52850DB33972}" srcOrd="0" destOrd="0" presId="urn:microsoft.com/office/officeart/2005/8/layout/venn2"/>
    <dgm:cxn modelId="{5F1E2853-FDF9-A349-94A6-480E724A8E17}" type="presParOf" srcId="{9A511965-8D13-2048-AC3A-20E88ADBB606}" destId="{4E28D4AA-6AB1-A342-9BA0-5730F260ACF5}" srcOrd="1" destOrd="0" presId="urn:microsoft.com/office/officeart/2005/8/layout/venn2"/>
    <dgm:cxn modelId="{DD84009A-7632-4F4C-ADBB-54BF914E9646}" type="presParOf" srcId="{F6084869-07A8-774D-ACB1-EBA460DE9196}" destId="{CFD60A6E-AD8D-7E44-8D91-59833D3D01BB}" srcOrd="1" destOrd="0" presId="urn:microsoft.com/office/officeart/2005/8/layout/venn2"/>
    <dgm:cxn modelId="{78E936BB-A02E-A442-BE0F-0F19BD80F338}" type="presParOf" srcId="{CFD60A6E-AD8D-7E44-8D91-59833D3D01BB}" destId="{4CF80B85-4578-3C40-B886-EC5CD089CEBB}" srcOrd="0" destOrd="0" presId="urn:microsoft.com/office/officeart/2005/8/layout/venn2"/>
    <dgm:cxn modelId="{02C6ABEF-57D0-D54A-907C-B89673CC9D70}" type="presParOf" srcId="{CFD60A6E-AD8D-7E44-8D91-59833D3D01BB}" destId="{719297B2-ECDE-8841-AB12-709CF37198E6}" srcOrd="1" destOrd="0" presId="urn:microsoft.com/office/officeart/2005/8/layout/venn2"/>
    <dgm:cxn modelId="{21EE850B-44EC-5442-82C0-7BC77185845F}" type="presParOf" srcId="{F6084869-07A8-774D-ACB1-EBA460DE9196}" destId="{B634911D-C34E-DA47-8CB2-B6A60258D9BC}" srcOrd="2" destOrd="0" presId="urn:microsoft.com/office/officeart/2005/8/layout/venn2"/>
    <dgm:cxn modelId="{09CB69BB-D55E-0341-ABC5-14144F260137}" type="presParOf" srcId="{B634911D-C34E-DA47-8CB2-B6A60258D9BC}" destId="{6D6635D3-FEB1-5F4B-AD98-71FBB201D1B2}" srcOrd="0" destOrd="0" presId="urn:microsoft.com/office/officeart/2005/8/layout/venn2"/>
    <dgm:cxn modelId="{46C85325-2BF7-5B47-87CA-7639996B7A5E}" type="presParOf" srcId="{B634911D-C34E-DA47-8CB2-B6A60258D9BC}" destId="{F2EB4AF0-88AD-194B-BDEE-50DD5ED3D4E7}" srcOrd="1" destOrd="0" presId="urn:microsoft.com/office/officeart/2005/8/layout/venn2"/>
    <dgm:cxn modelId="{15FDEE52-DD60-2641-920A-59076655496A}" type="presParOf" srcId="{F6084869-07A8-774D-ACB1-EBA460DE9196}" destId="{330E7EDD-AD50-4C43-91AB-EBB5F180177E}" srcOrd="3" destOrd="0" presId="urn:microsoft.com/office/officeart/2005/8/layout/venn2"/>
    <dgm:cxn modelId="{5CE76426-7081-2649-9833-FD17370D7119}" type="presParOf" srcId="{330E7EDD-AD50-4C43-91AB-EBB5F180177E}" destId="{31FF8E19-A422-D941-B00D-0BB2EEFD3829}" srcOrd="0" destOrd="0" presId="urn:microsoft.com/office/officeart/2005/8/layout/venn2"/>
    <dgm:cxn modelId="{CCC71355-EBA4-F14C-9047-9E8F684097F6}" type="presParOf" srcId="{330E7EDD-AD50-4C43-91AB-EBB5F180177E}" destId="{BBD21FB2-669D-8848-9F11-0FCEAD51FF91}" srcOrd="1" destOrd="0" presId="urn:microsoft.com/office/officeart/2005/8/layout/venn2"/>
    <dgm:cxn modelId="{D6E7FA7B-062B-7E4D-98B0-DF056241CEF0}" type="presParOf" srcId="{F6084869-07A8-774D-ACB1-EBA460DE9196}" destId="{53A2EF84-C9EE-964B-9801-8A18849C06C7}" srcOrd="4" destOrd="0" presId="urn:microsoft.com/office/officeart/2005/8/layout/venn2"/>
    <dgm:cxn modelId="{F459CB1A-94D0-FB47-970D-FBC9AB13C7EE}" type="presParOf" srcId="{53A2EF84-C9EE-964B-9801-8A18849C06C7}" destId="{9946A9B8-38A7-C04E-8F91-62537639F838}" srcOrd="0" destOrd="0" presId="urn:microsoft.com/office/officeart/2005/8/layout/venn2"/>
    <dgm:cxn modelId="{4680849E-8335-184D-964E-7EB3AADA3AE8}" type="presParOf" srcId="{53A2EF84-C9EE-964B-9801-8A18849C06C7}" destId="{6C0E029E-2B57-714C-AD09-541ED00A8EEC}" srcOrd="1" destOrd="0" presId="urn:microsoft.com/office/officeart/2005/8/layout/venn2"/>
    <dgm:cxn modelId="{10A63B6E-005C-A544-A673-574621C78BEB}" type="presParOf" srcId="{F6084869-07A8-774D-ACB1-EBA460DE9196}" destId="{2B8E5BFC-6A0E-A74F-A7EB-1EC0DBAA9D68}" srcOrd="5" destOrd="0" presId="urn:microsoft.com/office/officeart/2005/8/layout/venn2"/>
    <dgm:cxn modelId="{ACB015EF-E413-3E48-85F7-683392A3F137}" type="presParOf" srcId="{2B8E5BFC-6A0E-A74F-A7EB-1EC0DBAA9D68}" destId="{BC3EA29C-9FA1-BE4F-B99D-D5DCEC1DA979}" srcOrd="0" destOrd="0" presId="urn:microsoft.com/office/officeart/2005/8/layout/venn2"/>
    <dgm:cxn modelId="{053D293E-8955-E74E-A842-DDB0E932C66B}" type="presParOf" srcId="{2B8E5BFC-6A0E-A74F-A7EB-1EC0DBAA9D68}" destId="{8643317C-98B1-3849-AC4D-14CE3FA9B044}" srcOrd="1" destOrd="0" presId="urn:microsoft.com/office/officeart/2005/8/layout/venn2"/>
    <dgm:cxn modelId="{7778222D-A73E-2948-860C-0E870666E2E8}" type="presParOf" srcId="{F6084869-07A8-774D-ACB1-EBA460DE9196}" destId="{C4F8CAC6-199A-6345-88AE-D9AB25DEB97F}" srcOrd="6" destOrd="0" presId="urn:microsoft.com/office/officeart/2005/8/layout/venn2"/>
    <dgm:cxn modelId="{7BDBCC09-2DEE-A64B-BCED-FD3F7DFC5FBF}" type="presParOf" srcId="{C4F8CAC6-199A-6345-88AE-D9AB25DEB97F}" destId="{474DA24E-B266-E846-9D4B-3CC7B10305E9}" srcOrd="0" destOrd="0" presId="urn:microsoft.com/office/officeart/2005/8/layout/venn2"/>
    <dgm:cxn modelId="{F46AB084-E30D-9447-BFC2-9BE6C30EFB6A}" type="presParOf" srcId="{C4F8CAC6-199A-6345-88AE-D9AB25DEB97F}" destId="{9988210F-D6B2-8B4A-A53D-EACDB708191B}"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1027F-93EE-534D-B372-52850DB33972}">
      <dsp:nvSpPr>
        <dsp:cNvPr id="0" name=""/>
        <dsp:cNvSpPr/>
      </dsp:nvSpPr>
      <dsp:spPr>
        <a:xfrm>
          <a:off x="155054" y="0"/>
          <a:ext cx="3477718" cy="3477718"/>
        </a:xfrm>
        <a:prstGeom prst="ellipse">
          <a:avLst/>
        </a:prstGeom>
        <a:gradFill rotWithShape="0">
          <a:gsLst>
            <a:gs pos="0">
              <a:schemeClr val="accent1">
                <a:shade val="50000"/>
                <a:hueOff val="0"/>
                <a:satOff val="0"/>
                <a:lumOff val="0"/>
                <a:alphaOff val="0"/>
                <a:lumMod val="110000"/>
                <a:satMod val="105000"/>
                <a:tint val="67000"/>
              </a:schemeClr>
            </a:gs>
            <a:gs pos="50000">
              <a:schemeClr val="accent1">
                <a:shade val="50000"/>
                <a:hueOff val="0"/>
                <a:satOff val="0"/>
                <a:lumOff val="0"/>
                <a:alphaOff val="0"/>
                <a:lumMod val="105000"/>
                <a:satMod val="103000"/>
                <a:tint val="73000"/>
              </a:schemeClr>
            </a:gs>
            <a:gs pos="100000">
              <a:schemeClr val="accent1">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ln w="6350"/>
            </a:rPr>
            <a:t>Future generations</a:t>
          </a:r>
        </a:p>
      </dsp:txBody>
      <dsp:txXfrm>
        <a:off x="1241841" y="173885"/>
        <a:ext cx="1304144" cy="347771"/>
      </dsp:txXfrm>
    </dsp:sp>
    <dsp:sp modelId="{4CF80B85-4578-3C40-B886-EC5CD089CEBB}">
      <dsp:nvSpPr>
        <dsp:cNvPr id="0" name=""/>
        <dsp:cNvSpPr/>
      </dsp:nvSpPr>
      <dsp:spPr>
        <a:xfrm>
          <a:off x="415883" y="521657"/>
          <a:ext cx="2956060" cy="2956060"/>
        </a:xfrm>
        <a:prstGeom prst="ellipse">
          <a:avLst/>
        </a:prstGeom>
        <a:gradFill rotWithShape="0">
          <a:gsLst>
            <a:gs pos="0">
              <a:schemeClr val="accent1">
                <a:shade val="50000"/>
                <a:hueOff val="114998"/>
                <a:satOff val="-2801"/>
                <a:lumOff val="12256"/>
                <a:alphaOff val="0"/>
                <a:lumMod val="110000"/>
                <a:satMod val="105000"/>
                <a:tint val="67000"/>
              </a:schemeClr>
            </a:gs>
            <a:gs pos="50000">
              <a:schemeClr val="accent1">
                <a:shade val="50000"/>
                <a:hueOff val="114998"/>
                <a:satOff val="-2801"/>
                <a:lumOff val="12256"/>
                <a:alphaOff val="0"/>
                <a:lumMod val="105000"/>
                <a:satMod val="103000"/>
                <a:tint val="73000"/>
              </a:schemeClr>
            </a:gs>
            <a:gs pos="100000">
              <a:schemeClr val="accent1">
                <a:shade val="50000"/>
                <a:hueOff val="114998"/>
                <a:satOff val="-2801"/>
                <a:lumOff val="1225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ln w="6350"/>
            </a:rPr>
            <a:t>Animals</a:t>
          </a:r>
        </a:p>
      </dsp:txBody>
      <dsp:txXfrm>
        <a:off x="1256512" y="691631"/>
        <a:ext cx="1274801" cy="339946"/>
      </dsp:txXfrm>
    </dsp:sp>
    <dsp:sp modelId="{6D6635D3-FEB1-5F4B-AD98-71FBB201D1B2}">
      <dsp:nvSpPr>
        <dsp:cNvPr id="0" name=""/>
        <dsp:cNvSpPr/>
      </dsp:nvSpPr>
      <dsp:spPr>
        <a:xfrm>
          <a:off x="676712" y="1043315"/>
          <a:ext cx="2434402" cy="2434402"/>
        </a:xfrm>
        <a:prstGeom prst="ellipse">
          <a:avLst/>
        </a:prstGeom>
        <a:gradFill rotWithShape="0">
          <a:gsLst>
            <a:gs pos="0">
              <a:schemeClr val="accent1">
                <a:shade val="50000"/>
                <a:hueOff val="229996"/>
                <a:satOff val="-5601"/>
                <a:lumOff val="24512"/>
                <a:alphaOff val="0"/>
                <a:lumMod val="110000"/>
                <a:satMod val="105000"/>
                <a:tint val="67000"/>
              </a:schemeClr>
            </a:gs>
            <a:gs pos="50000">
              <a:schemeClr val="accent1">
                <a:shade val="50000"/>
                <a:hueOff val="229996"/>
                <a:satOff val="-5601"/>
                <a:lumOff val="24512"/>
                <a:alphaOff val="0"/>
                <a:lumMod val="105000"/>
                <a:satMod val="103000"/>
                <a:tint val="73000"/>
              </a:schemeClr>
            </a:gs>
            <a:gs pos="100000">
              <a:schemeClr val="accent1">
                <a:shade val="50000"/>
                <a:hueOff val="229996"/>
                <a:satOff val="-5601"/>
                <a:lumOff val="245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ln w="6350"/>
            </a:rPr>
            <a:t>Other people</a:t>
          </a:r>
        </a:p>
      </dsp:txBody>
      <dsp:txXfrm>
        <a:off x="1264011" y="1211289"/>
        <a:ext cx="1259803" cy="335947"/>
      </dsp:txXfrm>
    </dsp:sp>
    <dsp:sp modelId="{31FF8E19-A422-D941-B00D-0BB2EEFD3829}">
      <dsp:nvSpPr>
        <dsp:cNvPr id="0" name=""/>
        <dsp:cNvSpPr/>
      </dsp:nvSpPr>
      <dsp:spPr>
        <a:xfrm>
          <a:off x="937541" y="1564973"/>
          <a:ext cx="1912744" cy="1912744"/>
        </a:xfrm>
        <a:prstGeom prst="ellipse">
          <a:avLst/>
        </a:prstGeom>
        <a:gradFill rotWithShape="0">
          <a:gsLst>
            <a:gs pos="0">
              <a:schemeClr val="accent1">
                <a:shade val="50000"/>
                <a:hueOff val="344994"/>
                <a:satOff val="-8402"/>
                <a:lumOff val="36768"/>
                <a:alphaOff val="0"/>
                <a:lumMod val="110000"/>
                <a:satMod val="105000"/>
                <a:tint val="67000"/>
              </a:schemeClr>
            </a:gs>
            <a:gs pos="50000">
              <a:schemeClr val="accent1">
                <a:shade val="50000"/>
                <a:hueOff val="344994"/>
                <a:satOff val="-8402"/>
                <a:lumOff val="36768"/>
                <a:alphaOff val="0"/>
                <a:lumMod val="105000"/>
                <a:satMod val="103000"/>
                <a:tint val="73000"/>
              </a:schemeClr>
            </a:gs>
            <a:gs pos="100000">
              <a:schemeClr val="accent1">
                <a:shade val="50000"/>
                <a:hueOff val="344994"/>
                <a:satOff val="-8402"/>
                <a:lumOff val="3676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ln w="6350"/>
            </a:rPr>
            <a:t>My groups</a:t>
          </a:r>
        </a:p>
      </dsp:txBody>
      <dsp:txXfrm>
        <a:off x="1377472" y="1737120"/>
        <a:ext cx="1032882" cy="344294"/>
      </dsp:txXfrm>
    </dsp:sp>
    <dsp:sp modelId="{9946A9B8-38A7-C04E-8F91-62537639F838}">
      <dsp:nvSpPr>
        <dsp:cNvPr id="0" name=""/>
        <dsp:cNvSpPr/>
      </dsp:nvSpPr>
      <dsp:spPr>
        <a:xfrm>
          <a:off x="1198369" y="2086630"/>
          <a:ext cx="1391087" cy="1391087"/>
        </a:xfrm>
        <a:prstGeom prst="ellipse">
          <a:avLst/>
        </a:prstGeom>
        <a:gradFill rotWithShape="0">
          <a:gsLst>
            <a:gs pos="0">
              <a:schemeClr val="accent1">
                <a:shade val="50000"/>
                <a:hueOff val="344994"/>
                <a:satOff val="-8402"/>
                <a:lumOff val="36768"/>
                <a:alphaOff val="0"/>
                <a:lumMod val="110000"/>
                <a:satMod val="105000"/>
                <a:tint val="67000"/>
              </a:schemeClr>
            </a:gs>
            <a:gs pos="50000">
              <a:schemeClr val="accent1">
                <a:shade val="50000"/>
                <a:hueOff val="344994"/>
                <a:satOff val="-8402"/>
                <a:lumOff val="36768"/>
                <a:alphaOff val="0"/>
                <a:lumMod val="105000"/>
                <a:satMod val="103000"/>
                <a:tint val="73000"/>
              </a:schemeClr>
            </a:gs>
            <a:gs pos="100000">
              <a:schemeClr val="accent1">
                <a:shade val="50000"/>
                <a:hueOff val="344994"/>
                <a:satOff val="-8402"/>
                <a:lumOff val="3676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ln w="6350"/>
            </a:rPr>
            <a:t>My family</a:t>
          </a:r>
        </a:p>
      </dsp:txBody>
      <dsp:txXfrm>
        <a:off x="1441810" y="2260516"/>
        <a:ext cx="904206" cy="347771"/>
      </dsp:txXfrm>
    </dsp:sp>
    <dsp:sp modelId="{BC3EA29C-9FA1-BE4F-B99D-D5DCEC1DA979}">
      <dsp:nvSpPr>
        <dsp:cNvPr id="0" name=""/>
        <dsp:cNvSpPr/>
      </dsp:nvSpPr>
      <dsp:spPr>
        <a:xfrm>
          <a:off x="1459198" y="2608288"/>
          <a:ext cx="869429" cy="869429"/>
        </a:xfrm>
        <a:prstGeom prst="ellipse">
          <a:avLst/>
        </a:prstGeom>
        <a:gradFill rotWithShape="0">
          <a:gsLst>
            <a:gs pos="0">
              <a:schemeClr val="accent1">
                <a:shade val="50000"/>
                <a:hueOff val="229996"/>
                <a:satOff val="-5601"/>
                <a:lumOff val="24512"/>
                <a:alphaOff val="0"/>
                <a:lumMod val="110000"/>
                <a:satMod val="105000"/>
                <a:tint val="67000"/>
              </a:schemeClr>
            </a:gs>
            <a:gs pos="50000">
              <a:schemeClr val="accent1">
                <a:shade val="50000"/>
                <a:hueOff val="229996"/>
                <a:satOff val="-5601"/>
                <a:lumOff val="24512"/>
                <a:alphaOff val="0"/>
                <a:lumMod val="105000"/>
                <a:satMod val="103000"/>
                <a:tint val="73000"/>
              </a:schemeClr>
            </a:gs>
            <a:gs pos="100000">
              <a:schemeClr val="accent1">
                <a:shade val="50000"/>
                <a:hueOff val="229996"/>
                <a:satOff val="-5601"/>
                <a:lumOff val="245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n w="6350"/>
            </a:rPr>
            <a:t>My </a:t>
          </a:r>
          <a:r>
            <a:rPr lang="en-GB" sz="1200" kern="1200" dirty="0">
              <a:ln w="6350"/>
            </a:rPr>
            <a:t>future</a:t>
          </a:r>
        </a:p>
      </dsp:txBody>
      <dsp:txXfrm>
        <a:off x="1598307" y="2738268"/>
        <a:ext cx="591212" cy="209532"/>
      </dsp:txXfrm>
    </dsp:sp>
    <dsp:sp modelId="{474DA24E-B266-E846-9D4B-3CC7B10305E9}">
      <dsp:nvSpPr>
        <dsp:cNvPr id="0" name=""/>
        <dsp:cNvSpPr/>
      </dsp:nvSpPr>
      <dsp:spPr>
        <a:xfrm>
          <a:off x="1633084" y="2956060"/>
          <a:ext cx="521657" cy="521657"/>
        </a:xfrm>
        <a:prstGeom prst="ellipse">
          <a:avLst/>
        </a:prstGeom>
        <a:gradFill rotWithShape="0">
          <a:gsLst>
            <a:gs pos="0">
              <a:schemeClr val="accent1">
                <a:shade val="50000"/>
                <a:hueOff val="114998"/>
                <a:satOff val="-2801"/>
                <a:lumOff val="12256"/>
                <a:alphaOff val="0"/>
                <a:lumMod val="110000"/>
                <a:satMod val="105000"/>
                <a:tint val="67000"/>
              </a:schemeClr>
            </a:gs>
            <a:gs pos="50000">
              <a:schemeClr val="accent1">
                <a:shade val="50000"/>
                <a:hueOff val="114998"/>
                <a:satOff val="-2801"/>
                <a:lumOff val="12256"/>
                <a:alphaOff val="0"/>
                <a:lumMod val="105000"/>
                <a:satMod val="103000"/>
                <a:tint val="73000"/>
              </a:schemeClr>
            </a:gs>
            <a:gs pos="100000">
              <a:schemeClr val="accent1">
                <a:shade val="50000"/>
                <a:hueOff val="114998"/>
                <a:satOff val="-2801"/>
                <a:lumOff val="1225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GB" sz="1000" kern="1200" dirty="0">
              <a:ln w="6350"/>
            </a:rPr>
            <a:t>Me now</a:t>
          </a:r>
        </a:p>
      </dsp:txBody>
      <dsp:txXfrm>
        <a:off x="1709479" y="3086474"/>
        <a:ext cx="368867" cy="260828"/>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1A97F0-7F54-574A-852A-F1121215493B}"/>
              </a:ext>
            </a:extLst>
          </p:cNvPr>
          <p:cNvSpPr>
            <a:spLocks noGrp="1"/>
          </p:cNvSpPr>
          <p:nvPr>
            <p:ph type="hdr" sz="quarter"/>
          </p:nvPr>
        </p:nvSpPr>
        <p:spPr>
          <a:xfrm>
            <a:off x="1" y="1"/>
            <a:ext cx="2986088" cy="50165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33AB856-BB41-BA48-B14E-924ED5D26277}"/>
              </a:ext>
            </a:extLst>
          </p:cNvPr>
          <p:cNvSpPr>
            <a:spLocks noGrp="1"/>
          </p:cNvSpPr>
          <p:nvPr>
            <p:ph type="dt" sz="quarter" idx="1"/>
          </p:nvPr>
        </p:nvSpPr>
        <p:spPr>
          <a:xfrm>
            <a:off x="3902076" y="1"/>
            <a:ext cx="2986088" cy="501650"/>
          </a:xfrm>
          <a:prstGeom prst="rect">
            <a:avLst/>
          </a:prstGeom>
        </p:spPr>
        <p:txBody>
          <a:bodyPr vert="horz" lIns="91440" tIns="45720" rIns="91440" bIns="45720" rtlCol="0"/>
          <a:lstStyle>
            <a:lvl1pPr algn="r">
              <a:defRPr sz="1200"/>
            </a:lvl1pPr>
          </a:lstStyle>
          <a:p>
            <a:fld id="{F9C95A3A-A28E-A14B-AB20-19489AACADC0}" type="datetimeFigureOut">
              <a:rPr lang="en-US" smtClean="0"/>
              <a:t>8/28/21</a:t>
            </a:fld>
            <a:endParaRPr lang="en-US" dirty="0"/>
          </a:p>
        </p:txBody>
      </p:sp>
      <p:sp>
        <p:nvSpPr>
          <p:cNvPr id="4" name="Footer Placeholder 3">
            <a:extLst>
              <a:ext uri="{FF2B5EF4-FFF2-40B4-BE49-F238E27FC236}">
                <a16:creationId xmlns:a16="http://schemas.microsoft.com/office/drawing/2014/main" id="{8826C18D-8490-6C4C-BB9F-99FE0833448C}"/>
              </a:ext>
            </a:extLst>
          </p:cNvPr>
          <p:cNvSpPr>
            <a:spLocks noGrp="1"/>
          </p:cNvSpPr>
          <p:nvPr>
            <p:ph type="ftr" sz="quarter" idx="2"/>
          </p:nvPr>
        </p:nvSpPr>
        <p:spPr>
          <a:xfrm>
            <a:off x="1" y="9517064"/>
            <a:ext cx="2986088" cy="50165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951B0BE-6EA3-5C4B-8524-8ACE863BF2B3}"/>
              </a:ext>
            </a:extLst>
          </p:cNvPr>
          <p:cNvSpPr>
            <a:spLocks noGrp="1"/>
          </p:cNvSpPr>
          <p:nvPr>
            <p:ph type="sldNum" sz="quarter" idx="3"/>
          </p:nvPr>
        </p:nvSpPr>
        <p:spPr>
          <a:xfrm>
            <a:off x="3902076" y="9517064"/>
            <a:ext cx="2986088" cy="501650"/>
          </a:xfrm>
          <a:prstGeom prst="rect">
            <a:avLst/>
          </a:prstGeom>
        </p:spPr>
        <p:txBody>
          <a:bodyPr vert="horz" lIns="91440" tIns="45720" rIns="91440" bIns="45720" rtlCol="0" anchor="b"/>
          <a:lstStyle>
            <a:lvl1pPr algn="r">
              <a:defRPr sz="1200"/>
            </a:lvl1pPr>
          </a:lstStyle>
          <a:p>
            <a:fld id="{E3F15497-DBB7-C645-B7CB-8AF588B0D8FB}" type="slidenum">
              <a:rPr lang="en-US" smtClean="0"/>
              <a:t>‹#›</a:t>
            </a:fld>
            <a:endParaRPr lang="en-US" dirty="0"/>
          </a:p>
        </p:txBody>
      </p:sp>
    </p:spTree>
    <p:extLst>
      <p:ext uri="{BB962C8B-B14F-4D97-AF65-F5344CB8AC3E}">
        <p14:creationId xmlns:p14="http://schemas.microsoft.com/office/powerpoint/2010/main" val="2458385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6088" cy="5016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02076" y="1"/>
            <a:ext cx="2986088" cy="501650"/>
          </a:xfrm>
          <a:prstGeom prst="rect">
            <a:avLst/>
          </a:prstGeom>
        </p:spPr>
        <p:txBody>
          <a:bodyPr vert="horz" lIns="91440" tIns="45720" rIns="91440" bIns="45720" rtlCol="0"/>
          <a:lstStyle>
            <a:lvl1pPr algn="r">
              <a:defRPr sz="1200"/>
            </a:lvl1pPr>
          </a:lstStyle>
          <a:p>
            <a:fld id="{50121AAB-E36A-9946-A1B0-BAEDF0B072F5}" type="datetimeFigureOut">
              <a:rPr lang="en-US" smtClean="0"/>
              <a:t>8/28/21</a:t>
            </a:fld>
            <a:endParaRPr lang="en-US" dirty="0"/>
          </a:p>
        </p:txBody>
      </p:sp>
      <p:sp>
        <p:nvSpPr>
          <p:cNvPr id="4" name="Slide Image Placeholder 3"/>
          <p:cNvSpPr>
            <a:spLocks noGrp="1" noRot="1" noChangeAspect="1"/>
          </p:cNvSpPr>
          <p:nvPr>
            <p:ph type="sldImg" idx="2"/>
          </p:nvPr>
        </p:nvSpPr>
        <p:spPr>
          <a:xfrm>
            <a:off x="442913" y="1254125"/>
            <a:ext cx="6003925" cy="33782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8975" y="4821239"/>
            <a:ext cx="5511800" cy="394493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517064"/>
            <a:ext cx="2986088" cy="50165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02076" y="9517064"/>
            <a:ext cx="2986088" cy="501650"/>
          </a:xfrm>
          <a:prstGeom prst="rect">
            <a:avLst/>
          </a:prstGeom>
        </p:spPr>
        <p:txBody>
          <a:bodyPr vert="horz" lIns="91440" tIns="45720" rIns="91440" bIns="45720" rtlCol="0" anchor="b"/>
          <a:lstStyle>
            <a:lvl1pPr algn="r">
              <a:defRPr sz="1200"/>
            </a:lvl1pPr>
          </a:lstStyle>
          <a:p>
            <a:fld id="{5D75E27B-FAC6-9A4D-A012-A56114BF508F}" type="slidenum">
              <a:rPr lang="en-US" smtClean="0"/>
              <a:t>‹#›</a:t>
            </a:fld>
            <a:endParaRPr lang="en-US" dirty="0"/>
          </a:p>
        </p:txBody>
      </p:sp>
    </p:spTree>
    <p:extLst>
      <p:ext uri="{BB962C8B-B14F-4D97-AF65-F5344CB8AC3E}">
        <p14:creationId xmlns:p14="http://schemas.microsoft.com/office/powerpoint/2010/main" val="131945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afternoon.  To those in the room and to those on zoom. </a:t>
            </a:r>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1</a:t>
            </a:fld>
            <a:endParaRPr lang="en-US" dirty="0"/>
          </a:p>
        </p:txBody>
      </p:sp>
    </p:spTree>
    <p:extLst>
      <p:ext uri="{BB962C8B-B14F-4D97-AF65-F5344CB8AC3E}">
        <p14:creationId xmlns:p14="http://schemas.microsoft.com/office/powerpoint/2010/main" val="3080674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So, I start with reasons about benefitting others.  Let me introduce three definitions here.  / By welfare I mean how well a life goes for an individual. / By happiness I mean a summary measure of the aggregate net value of the affective experiences that an individual has over a period.  / And affective experiences are elements of conscious experience that are liked or disliked and include sensations, emotions and thoughts.</a:t>
            </a:r>
          </a:p>
          <a:p>
            <a:r>
              <a:rPr lang="en-GB" dirty="0"/>
              <a:t> </a:t>
            </a:r>
          </a:p>
          <a:p>
            <a:r>
              <a:rPr lang="en-GB" dirty="0"/>
              <a:t>/ For classical utilitarianism, all that matters is welfare and welfare is only about happiness.  / But we can take a more modest position – that welfare is a major component of value and happiness is a major component of welfare.  / On this view, our affective experiences are at least a major source of intrinsic value. </a:t>
            </a:r>
          </a:p>
          <a:p>
            <a:r>
              <a:rPr lang="en-GB" dirty="0"/>
              <a:t> </a:t>
            </a:r>
          </a:p>
          <a:p>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10</a:t>
            </a:fld>
            <a:endParaRPr lang="en-US" dirty="0"/>
          </a:p>
        </p:txBody>
      </p:sp>
    </p:spTree>
    <p:extLst>
      <p:ext uri="{BB962C8B-B14F-4D97-AF65-F5344CB8AC3E}">
        <p14:creationId xmlns:p14="http://schemas.microsoft.com/office/powerpoint/2010/main" val="872144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 And this seems right as we directly experience the difference between the good and bad in our conscious lives. / Value came into the universe when creatures evolved who are conscious and whose consciousness has affective qualities and so matter to them. / I am directly aware that my subjectively experienced life has some clearly good elements such as being with loved ones, engaging in projects and enjoying sensual pleasures, and some bad elements such as grief, mental distress and physical pains. / It may be unclear how precisely to aggregate the various elements, but my extremes of enjoyment are clearly good for me, and my extremes of misery are clearly bad.</a:t>
            </a:r>
          </a:p>
          <a:p>
            <a:r>
              <a:rPr lang="en-GB" dirty="0"/>
              <a:t> </a:t>
            </a:r>
          </a:p>
          <a:p>
            <a:r>
              <a:rPr lang="en-GB" dirty="0"/>
              <a:t>/ If you doubt that welfare matters, contrast a world maximally full of joy and flourishing with its opposite, a world with the worst possible misery for everyone.  The gradient in value between these extremes is apparent. </a:t>
            </a:r>
          </a:p>
          <a:p>
            <a:endParaRPr lang="en-GB" dirty="0"/>
          </a:p>
          <a:p>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11</a:t>
            </a:fld>
            <a:endParaRPr lang="en-US" dirty="0"/>
          </a:p>
        </p:txBody>
      </p:sp>
    </p:spTree>
    <p:extLst>
      <p:ext uri="{BB962C8B-B14F-4D97-AF65-F5344CB8AC3E}">
        <p14:creationId xmlns:p14="http://schemas.microsoft.com/office/powerpoint/2010/main" val="3108379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So, I am directly aware that my immediate welfare matters to me. / From there, reasoning and consistency require me to expand the circle of concern by a series of steps. / First, consistency requires me to balance my immediate happiness with concern for my future happiness.  / Reasoning compels me to expand the circle further to consider the enjoyment and suffering of my family and friends, / then my other groups, / and then on to impartial concern for the interests of all people.  Reason pushes me beyond my evolved instinctive sympathy for those near me. / I may then, subject to various practical and philosophical issues, go further to recognise the interests of sentient non-human animals, / and also to consider the interests of future generations. </a:t>
            </a:r>
          </a:p>
          <a:p>
            <a:r>
              <a:rPr lang="en-GB" dirty="0"/>
              <a:t> </a:t>
            </a:r>
          </a:p>
          <a:p>
            <a:r>
              <a:rPr lang="en-GB" dirty="0"/>
              <a:t>/ This idea of expanding the circle of concern is championed by Peter Singer.  / I am directly aware of my own enjoyment and suffering and consistency directs me to also consider the relevantly similar experience of other sentient creatures.  From the point of view of the universe, all enjoyment and suffering matters. / But note this is pure normative reasoning – about what is good – and motivation need not keep up. </a:t>
            </a:r>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12</a:t>
            </a:fld>
            <a:endParaRPr lang="en-US" dirty="0"/>
          </a:p>
        </p:txBody>
      </p:sp>
    </p:spTree>
    <p:extLst>
      <p:ext uri="{BB962C8B-B14F-4D97-AF65-F5344CB8AC3E}">
        <p14:creationId xmlns:p14="http://schemas.microsoft.com/office/powerpoint/2010/main" val="1236762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On this view, when I help others, this is normatively good. / For example, I may donate to an effective global health charity / such as Against Malaria Foundation, / where the benefit is reliably forecast to be 100 times my loss and I can save a life for around £4,000. / My donation increases the aggregate balance of happiness. / It makes the world better and is normatively good.</a:t>
            </a:r>
          </a:p>
          <a:p>
            <a:endParaRPr lang="en-GB" dirty="0"/>
          </a:p>
          <a:p>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13</a:t>
            </a:fld>
            <a:endParaRPr lang="en-US" dirty="0"/>
          </a:p>
        </p:txBody>
      </p:sp>
    </p:spTree>
    <p:extLst>
      <p:ext uri="{BB962C8B-B14F-4D97-AF65-F5344CB8AC3E}">
        <p14:creationId xmlns:p14="http://schemas.microsoft.com/office/powerpoint/2010/main" val="2614176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kind of normative reason to be good concerns following rules and other useful social arrangement. / There are lots of these.  They include obeying the law, respecting property, honouring commitments, honesty, taking turns, respecting rights, following moral norms and family responsibilities.  / Giving back the wallet is an example of something that is good largely because it accords with a rule (not to steal) / where that rule is justified by its generally beneficial effects. / While giving to charity is directly good, giving back the wallet is indirectly good. / Social arrangements as an indirect way of doing good will be essential in some form to provide coordination and to stop individuals causing harm. / And, an individual has limited sympathies, knowledge, judgement, authority and resources, so collective institutions are needed.</a:t>
            </a:r>
          </a:p>
          <a:p>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14</a:t>
            </a:fld>
            <a:endParaRPr lang="en-US" dirty="0"/>
          </a:p>
        </p:txBody>
      </p:sp>
    </p:spTree>
    <p:extLst>
      <p:ext uri="{BB962C8B-B14F-4D97-AF65-F5344CB8AC3E}">
        <p14:creationId xmlns:p14="http://schemas.microsoft.com/office/powerpoint/2010/main" val="3697692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The third kind of normative reason sees morality as obedience to an independently existing code or natural law, perhaps revealed by conscience or commanded by God.  This is a common way of thinking and is reflected in our moral language when it speaks as if morality is an independent truth.  / The widespread practice of reifying the local morality as an objective truth evolved to support beneficial social conformity. But a little philosophy shows that this kind of thinking is mistaken. / First it creates a metaphysical problem, suggesting that moral rules somehow have an independent existence, but they don’t seem to be part of the fabric of a naturalistic universe.  / Then, second, there is an epistemological problem of how we can find out what an independently existing morality requires.  Perhaps this is set out in a holy book, or perhaps revealed to conscience, but both ancient texts and our conscience reflect primitive moralistic instincts, and are subject to interpretation, and history has shown that they are dangerous ways to approach deciding how to act. </a:t>
            </a:r>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15</a:t>
            </a:fld>
            <a:endParaRPr lang="en-US" dirty="0"/>
          </a:p>
        </p:txBody>
      </p:sp>
    </p:spTree>
    <p:extLst>
      <p:ext uri="{BB962C8B-B14F-4D97-AF65-F5344CB8AC3E}">
        <p14:creationId xmlns:p14="http://schemas.microsoft.com/office/powerpoint/2010/main" val="3752345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67553" y="4724400"/>
            <a:ext cx="6221506" cy="5217459"/>
          </a:xfrm>
        </p:spPr>
        <p:txBody>
          <a:bodyPr/>
          <a:lstStyle/>
          <a:p>
            <a:pPr lvl="0"/>
            <a:r>
              <a:rPr lang="en-GB" sz="900" dirty="0"/>
              <a:t>Despite our instincts and our language, being good doesn’t need an independent morality, a mysterious conscience faculty or God.  / Instead, doing good matters because it promotes sentient welfare, either directly by individual actions, or collectively through social arrangements. The idea of Doing Good is man-made but grounded in our needs. / It is grounded and productive, picture it like gardening. /</a:t>
            </a:r>
          </a:p>
          <a:p>
            <a:r>
              <a:rPr lang="en-GB" sz="900" dirty="0"/>
              <a:t> </a:t>
            </a:r>
          </a:p>
          <a:p>
            <a:r>
              <a:rPr lang="en-GB" sz="900" dirty="0"/>
              <a:t>/ It is a mistake to think of doing ethics as something more than this, something unworldly. / It doesn’t exist in a separate, magical world.</a:t>
            </a:r>
          </a:p>
          <a:p>
            <a:r>
              <a:rPr lang="en-GB" sz="900" dirty="0"/>
              <a:t> </a:t>
            </a:r>
          </a:p>
          <a:p>
            <a:r>
              <a:rPr lang="en-GB" sz="900" dirty="0"/>
              <a:t>/ But it is also a mistake to see it as less than it is – as something that does not matter or that we cannot reason about, as in non-cognitivism, </a:t>
            </a:r>
            <a:r>
              <a:rPr lang="en-GB" sz="900" dirty="0" err="1"/>
              <a:t>expressivism</a:t>
            </a:r>
            <a:r>
              <a:rPr lang="en-GB" sz="900" dirty="0"/>
              <a:t> and relativism.  / </a:t>
            </a:r>
          </a:p>
          <a:p>
            <a:r>
              <a:rPr lang="en-GB" sz="900" dirty="0"/>
              <a:t> </a:t>
            </a:r>
          </a:p>
          <a:p>
            <a:r>
              <a:rPr lang="en-GB" sz="900" dirty="0"/>
              <a:t>So, we have three very different views of the nature of ethics, metaethics.  And over time, different views have been dominant. /</a:t>
            </a:r>
          </a:p>
          <a:p>
            <a:r>
              <a:rPr lang="en-GB" sz="900" dirty="0"/>
              <a:t> </a:t>
            </a:r>
          </a:p>
          <a:p>
            <a:r>
              <a:rPr lang="en-GB" sz="900" dirty="0"/>
              <a:t>What is our natural way to think?  Our evolved instincts are to think of doing good as something </a:t>
            </a:r>
            <a:r>
              <a:rPr lang="en-GB" sz="900" dirty="0" err="1"/>
              <a:t>unwordly</a:t>
            </a:r>
            <a:r>
              <a:rPr lang="en-GB" sz="900" dirty="0"/>
              <a:t>. / A parent tells a child to Be Good and the child assumes that to Be Good is in some way independently required, particularly if Being Good determines fate in an afterlife.</a:t>
            </a:r>
          </a:p>
          <a:p>
            <a:r>
              <a:rPr lang="en-GB" sz="900" dirty="0"/>
              <a:t> </a:t>
            </a:r>
          </a:p>
          <a:p>
            <a:r>
              <a:rPr lang="en-GB" sz="900" dirty="0"/>
              <a:t>A common pattern in philosophy is for reason to show that our instinctive ways of thinking can’t be right.  This is the case for the self as an unchanging essence, free will as acting outside nature and similarly for morality as existing independently. </a:t>
            </a:r>
          </a:p>
          <a:p>
            <a:r>
              <a:rPr lang="en-GB" sz="900" dirty="0"/>
              <a:t> </a:t>
            </a:r>
          </a:p>
          <a:p>
            <a:r>
              <a:rPr lang="en-GB" sz="900" dirty="0"/>
              <a:t>/ But in seeing this, many philosophers reacted too far and crossed to what I think of as the dark side. / They thought of ethics as meaningless.  This was actually the dominant view when I started to study moral philosophy forty years ago.</a:t>
            </a:r>
          </a:p>
          <a:p>
            <a:r>
              <a:rPr lang="en-GB" sz="900" dirty="0"/>
              <a:t> </a:t>
            </a:r>
          </a:p>
          <a:p>
            <a:r>
              <a:rPr lang="en-GB" sz="900" dirty="0"/>
              <a:t>/ Fortunately, since then, many philosophers have come to see this as a mistake and now see ethics as a practical matter where we can reason and improve.  Philosophers are now back on the job.</a:t>
            </a:r>
          </a:p>
          <a:p>
            <a:r>
              <a:rPr lang="en-GB" sz="900" dirty="0"/>
              <a:t> </a:t>
            </a:r>
          </a:p>
          <a:p>
            <a:r>
              <a:rPr lang="en-GB" sz="900" dirty="0"/>
              <a:t>Why did ethics go to the dark side of non-cognitivism?  My hobby horse point comes in here. / Rather than the problematic concept of morality, focus on practical reason. </a:t>
            </a:r>
          </a:p>
          <a:p>
            <a:r>
              <a:rPr lang="en-GB" sz="900" dirty="0"/>
              <a:t> </a:t>
            </a:r>
          </a:p>
          <a:p>
            <a:r>
              <a:rPr lang="en-GB" sz="900" dirty="0"/>
              <a:t>/ 20</a:t>
            </a:r>
            <a:r>
              <a:rPr lang="en-GB" sz="900" baseline="30000" dirty="0"/>
              <a:t>th</a:t>
            </a:r>
            <a:r>
              <a:rPr lang="en-GB" sz="900" dirty="0"/>
              <a:t> Century Moral Philosophy concentrated on trying to explain morality.  It tried to explain the nature of rules like ‘do not steal’.  Such rules are difficult abstractions, and it is tempting to think that if they don’t exist independently, they are just expressions of opinions. </a:t>
            </a:r>
          </a:p>
          <a:p>
            <a:r>
              <a:rPr lang="en-GB" sz="900" dirty="0"/>
              <a:t> </a:t>
            </a:r>
          </a:p>
          <a:p>
            <a:r>
              <a:rPr lang="en-GB" sz="900" dirty="0"/>
              <a:t>/ But if we instead consider practical reasoning broadly then it is more obvious that we are just making judgements about achieving human ends.  A focus on explaining morality led to expressivist confusions, / looking at practical reason shows that Doing Good is grounded. /</a:t>
            </a:r>
            <a:endParaRPr lang="en-US" sz="900" dirty="0"/>
          </a:p>
        </p:txBody>
      </p:sp>
      <p:sp>
        <p:nvSpPr>
          <p:cNvPr id="4" name="Slide Number Placeholder 3"/>
          <p:cNvSpPr>
            <a:spLocks noGrp="1"/>
          </p:cNvSpPr>
          <p:nvPr>
            <p:ph type="sldNum" sz="quarter" idx="5"/>
          </p:nvPr>
        </p:nvSpPr>
        <p:spPr/>
        <p:txBody>
          <a:bodyPr/>
          <a:lstStyle/>
          <a:p>
            <a:fld id="{5D75E27B-FAC6-9A4D-A012-A56114BF508F}" type="slidenum">
              <a:rPr lang="en-US" smtClean="0"/>
              <a:t>16</a:t>
            </a:fld>
            <a:endParaRPr lang="en-US"/>
          </a:p>
        </p:txBody>
      </p:sp>
    </p:spTree>
    <p:extLst>
      <p:ext uri="{BB962C8B-B14F-4D97-AF65-F5344CB8AC3E}">
        <p14:creationId xmlns:p14="http://schemas.microsoft.com/office/powerpoint/2010/main" val="2171228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a:t>This brings me to one of my favourite books, / Stephen </a:t>
            </a:r>
            <a:r>
              <a:rPr lang="en-GB" err="1"/>
              <a:t>Pinker’s</a:t>
            </a:r>
            <a:r>
              <a:rPr lang="en-GB"/>
              <a:t> The Better Angels of Our Nature: Why Violence has Declined. / It explains how violence has reduced and morality has improved over history – for example our chances of a violent death have reduced by a factor of 50 since hunter-gatherer times. / He argues that this moral progress has been due to moving past instincts such as honour, revenge, nationalism and religion to a more rational and scientific focus on the welfare of individuals. / History suggests that ethics have improved by focusing increasingly on directly or collectively improving welfare.  </a:t>
            </a:r>
          </a:p>
          <a:p>
            <a:endParaRPr lang="en-GB"/>
          </a:p>
          <a:p>
            <a:endParaRPr lang="en-US"/>
          </a:p>
        </p:txBody>
      </p:sp>
      <p:sp>
        <p:nvSpPr>
          <p:cNvPr id="4" name="Slide Number Placeholder 3"/>
          <p:cNvSpPr>
            <a:spLocks noGrp="1"/>
          </p:cNvSpPr>
          <p:nvPr>
            <p:ph type="sldNum" sz="quarter" idx="5"/>
          </p:nvPr>
        </p:nvSpPr>
        <p:spPr/>
        <p:txBody>
          <a:bodyPr/>
          <a:lstStyle/>
          <a:p>
            <a:fld id="{5D75E27B-FAC6-9A4D-A012-A56114BF508F}" type="slidenum">
              <a:rPr lang="en-US" smtClean="0"/>
              <a:t>17</a:t>
            </a:fld>
            <a:endParaRPr lang="en-US"/>
          </a:p>
        </p:txBody>
      </p:sp>
    </p:spTree>
    <p:extLst>
      <p:ext uri="{BB962C8B-B14F-4D97-AF65-F5344CB8AC3E}">
        <p14:creationId xmlns:p14="http://schemas.microsoft.com/office/powerpoint/2010/main" val="4106019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So, I have tried to show that being good is normatively valuable.  Now I turn to consider what may motivate us to be good. / What is striking here is that we generally are more motivated to do good indirectly by following social arrangement than to do good by acting independently. In the philosophical terminology, supererogation is difficult.  / Following norms is easier because there are a series of social expectations and sanctions that keep us playing our part in beneficial institutions. / Contrast handing back the wallet with giving to an effective charity.  </a:t>
            </a:r>
          </a:p>
          <a:p>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18</a:t>
            </a:fld>
            <a:endParaRPr lang="en-US"/>
          </a:p>
        </p:txBody>
      </p:sp>
    </p:spTree>
    <p:extLst>
      <p:ext uri="{BB962C8B-B14F-4D97-AF65-F5344CB8AC3E}">
        <p14:creationId xmlns:p14="http://schemas.microsoft.com/office/powerpoint/2010/main" val="2027987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There are several motivations to hand back the wallet. / I may worry about legal penalties, the risk of revenge, fear gossip and be concerned about my reputation. / Such reactive attitudes are part of human nature that have evolved to support core social behaviour and can be further formalised into law.   These sanctions are generally effective, and they need to be for society to function. / They generally leave it easy for the individual to follow social norms – the wallet is handed back with the alternative not even considered.</a:t>
            </a:r>
          </a:p>
          <a:p>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19</a:t>
            </a:fld>
            <a:endParaRPr lang="en-US"/>
          </a:p>
        </p:txBody>
      </p:sp>
    </p:spTree>
    <p:extLst>
      <p:ext uri="{BB962C8B-B14F-4D97-AF65-F5344CB8AC3E}">
        <p14:creationId xmlns:p14="http://schemas.microsoft.com/office/powerpoint/2010/main" val="828912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 Our question is “Why Should I Be Good?’ To give an answer it is helpful to distinguish between two types of reasons. / First there are normative reasons, why an action is a good thing in itself. / And then there are motivating reasons, why I may be motivated to do what is good.</a:t>
            </a:r>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2</a:t>
            </a:fld>
            <a:endParaRPr lang="en-US" dirty="0"/>
          </a:p>
        </p:txBody>
      </p:sp>
    </p:spTree>
    <p:extLst>
      <p:ext uri="{BB962C8B-B14F-4D97-AF65-F5344CB8AC3E}">
        <p14:creationId xmlns:p14="http://schemas.microsoft.com/office/powerpoint/2010/main" val="761260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2913" y="4871526"/>
            <a:ext cx="6003925" cy="4645538"/>
          </a:xfrm>
        </p:spPr>
        <p:txBody>
          <a:bodyPr/>
          <a:lstStyle/>
          <a:p>
            <a:pPr lvl="0"/>
            <a:r>
              <a:rPr lang="en-GB" dirty="0"/>
              <a:t>By contrast, even if donating to charity may do more good than handing back the wallet, there are fewer resources to make me do it.  / It is hard enough to motivate myself to look after my future, such as with exercising, so helping others off my own bat may be challenging.  Why may I be motivated to do good independently?</a:t>
            </a:r>
          </a:p>
          <a:p>
            <a:r>
              <a:rPr lang="en-GB" dirty="0"/>
              <a:t> </a:t>
            </a:r>
          </a:p>
          <a:p>
            <a:r>
              <a:rPr lang="en-GB" dirty="0"/>
              <a:t>/ One possibility is I may simply appreciate that the donation is normatively good and be motivated to do what reason tells me is the right thing to do. A normative reason can be a motivating reason – sometimes I am motivated to avoid the cognitive dissonance of not doing what I should.  But motivation from reason is variable and often weak. </a:t>
            </a:r>
          </a:p>
          <a:p>
            <a:r>
              <a:rPr lang="en-GB" dirty="0"/>
              <a:t> </a:t>
            </a:r>
          </a:p>
          <a:p>
            <a:r>
              <a:rPr lang="en-GB" dirty="0"/>
              <a:t>/ Besides reason, my donation could also be motivated by sympathy.  This may be effective when the beneficiary is close to me, but likely to weaken as the beneficiaries become more distant and abstract. </a:t>
            </a:r>
          </a:p>
          <a:p>
            <a:r>
              <a:rPr lang="en-GB" dirty="0"/>
              <a:t> </a:t>
            </a:r>
          </a:p>
          <a:p>
            <a:r>
              <a:rPr lang="en-GB" dirty="0"/>
              <a:t>/ There is also scope to make myself donate by building good habits, / by making commitments / and by surrounding myself with like-minded people.  / I can also try to make the normative argument and the beneficial effects of the donation more vivid to make my instincts for reason and sympathy more powerful.</a:t>
            </a:r>
          </a:p>
          <a:p>
            <a:r>
              <a:rPr lang="en-GB" dirty="0"/>
              <a:t> </a:t>
            </a:r>
          </a:p>
          <a:p>
            <a:r>
              <a:rPr lang="en-GB" dirty="0"/>
              <a:t>/ But human nature is such that motivations to be good when acting independently are limited compared to the motivations to be good by complying with law and social norms.  Moral progress through history has been partly about individuals thinking and behaving better, but it has been more about societies collectively adopting and enforcing better norms and institutions. Taxation and the welfare state do more than charity.</a:t>
            </a:r>
          </a:p>
          <a:p>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20</a:t>
            </a:fld>
            <a:endParaRPr lang="en-US"/>
          </a:p>
        </p:txBody>
      </p:sp>
    </p:spTree>
    <p:extLst>
      <p:ext uri="{BB962C8B-B14F-4D97-AF65-F5344CB8AC3E}">
        <p14:creationId xmlns:p14="http://schemas.microsoft.com/office/powerpoint/2010/main" val="948543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So, I have now spoken about normative and motivating reasons to Be Good.  I can pull together this thinking, including my hobby horse point of Practical Reason First, / to outline a comprehensive contemporary view of ethics. I will set this out in 10 brief points. </a:t>
            </a:r>
          </a:p>
          <a:p>
            <a:r>
              <a:rPr lang="en-GB" dirty="0"/>
              <a:t> </a:t>
            </a:r>
          </a:p>
          <a:p>
            <a:r>
              <a:rPr lang="en-GB" dirty="0"/>
              <a:t>/ The starting point is to recognise that making good choices, practical reason, is a central human function. / Practical Reason has a simple nature as judgements of how to achieve ends. / It matters because making good decisions affects welfare and things we value. / We have evolved to mainly make choices instinctively.  The instinctive subconscious mind is brilliant but quirky. / Instinct dominates, like an elephant on which reason is a rider with limited control. / But reasoning has a part to play, to control and improve on our instincts.  Over history our practical knowledge has advanced by collective effort and scientific methods, like our factual knowledge, but perhaps more slowly.</a:t>
            </a:r>
          </a:p>
          <a:p>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21</a:t>
            </a:fld>
            <a:endParaRPr lang="en-US"/>
          </a:p>
        </p:txBody>
      </p:sp>
    </p:spTree>
    <p:extLst>
      <p:ext uri="{BB962C8B-B14F-4D97-AF65-F5344CB8AC3E}">
        <p14:creationId xmlns:p14="http://schemas.microsoft.com/office/powerpoint/2010/main" val="1554327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 The next point: rules, norms and commitments are important within practical reason. Yet, this does not mean that they should be thought of as having an independent existence. / Indeed, we should use reason to improve on our moral instincts which evolved to allow genes to survive rather than to produce happiness.  Our moralistic instincts can be dangerously misleading, as with hostility to strangers which we need to reason past. </a:t>
            </a:r>
          </a:p>
          <a:p>
            <a:r>
              <a:rPr lang="en-GB" dirty="0"/>
              <a:t> </a:t>
            </a:r>
          </a:p>
          <a:p>
            <a:r>
              <a:rPr lang="en-GB" dirty="0"/>
              <a:t>/ And reasoning is more important in the modern world where we have greater power, opportunities, risks, interconnectedness and new issues far beyond our evolutionary environment.  There is urgency about improving our ethics.  And applying reason to the modern world suggests new priorities such as concern for humanity’s long-term future.  / What ends should we aim at? Welfare and impartiality should be central but perhaps need to be balanced with other concerns.  And there are important questions around welfare.  What is happiness? What is experience like for different animals? How should we take account of future generations?  There remains much to be considered. </a:t>
            </a:r>
          </a:p>
          <a:p>
            <a:r>
              <a:rPr lang="en-GB" dirty="0"/>
              <a:t> </a:t>
            </a:r>
          </a:p>
          <a:p>
            <a:r>
              <a:rPr lang="en-GB" dirty="0"/>
              <a:t>/ But my final point is the theme of this talk, to separate normativity and motivation.  We should work out what is good and then move on to consider what may be achieved, taking human nature as it is.  Doing better will likely require changes in laws and norms, not just telling people to be good.  </a:t>
            </a:r>
          </a:p>
          <a:p>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22</a:t>
            </a:fld>
            <a:endParaRPr lang="en-US"/>
          </a:p>
        </p:txBody>
      </p:sp>
    </p:spTree>
    <p:extLst>
      <p:ext uri="{BB962C8B-B14F-4D97-AF65-F5344CB8AC3E}">
        <p14:creationId xmlns:p14="http://schemas.microsoft.com/office/powerpoint/2010/main" val="23620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 The view of practical reason I have presented has emerged from progress and new confidence within philosophical ethics. / Over my forty years following moral philosophy I have seen a welcome recovery from non-cognitivism and seen new ideas from interdisciplinary work with psychology and evolutionary theory. </a:t>
            </a:r>
          </a:p>
          <a:p>
            <a:r>
              <a:rPr lang="en-GB" dirty="0"/>
              <a:t> </a:t>
            </a:r>
          </a:p>
          <a:p>
            <a:r>
              <a:rPr lang="en-GB" dirty="0"/>
              <a:t>// My handout lists some of the authors who have contributed to this new view.  Among these Peter Singer has been the central figure over forty years.  Recent leaders are Oxford philosophers Will MacAskill and Toby Ord.  And much was learnt from another Oxford philosopher, Derek Parfit, and further back, the Victorian utilitarian Henry Sidgwick is much admired. / My list also includes writers who are more psychologists than philosophers – Joshua Greene, Jonathan Haidt and Stephen Pinker.  Most of the books I list are very well written and I recommend them.   </a:t>
            </a:r>
          </a:p>
          <a:p>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23</a:t>
            </a:fld>
            <a:endParaRPr lang="en-US"/>
          </a:p>
        </p:txBody>
      </p:sp>
    </p:spTree>
    <p:extLst>
      <p:ext uri="{BB962C8B-B14F-4D97-AF65-F5344CB8AC3E}">
        <p14:creationId xmlns:p14="http://schemas.microsoft.com/office/powerpoint/2010/main" val="3579194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 Perhaps the most exciting thing about the new philosophy is the Effective Altruism movement which was founded a decade ago by Will MacAskill and other Oxford philosophers. / The EA mission is:  to do as much good as we can, using reason and evidence to decide what will do the most good, and then take action using our time and money.  / The group quickly collected many followers, including the Facebook founder Dustin Moskovitz who decided to donate his $10 billion fortune over his lifetime to fund the EA movement. The movement is now substantial.  It provides grants for action and research on the world’s most pressing problems, shares what it learns and encourages supporters who may donate their money, ideas, time and careers.  </a:t>
            </a:r>
          </a:p>
          <a:p>
            <a:r>
              <a:rPr lang="en-GB" dirty="0"/>
              <a:t> </a:t>
            </a:r>
          </a:p>
          <a:p>
            <a:r>
              <a:rPr lang="en-GB" dirty="0"/>
              <a:t>// The movement includes the charity evaluator Give Well, which has established that interventions such as anti-malarial nets, deworming and direct transfers to the very poor can give the 100 times returns I mentioned earlier.  / In parallel, the movement also funds action, research and lobbying on more speculative projects where high payoffs are possible. </a:t>
            </a:r>
          </a:p>
          <a:p>
            <a:r>
              <a:rPr lang="en-GB" dirty="0"/>
              <a:t> </a:t>
            </a:r>
          </a:p>
          <a:p>
            <a:r>
              <a:rPr lang="en-GB" dirty="0"/>
              <a:t>/ Effective Altruism currently focuses on three priority areas.  First there is global health and development where money mainly goes to the Give Well top charities.  Second there is Farm Animal Welfare, where there has been successful lobbying for better conditions.  And third, there is the long-term future of humanity, where arguably the greatest value will come from finding ways to reduce the risk of human extinction and to align artificial intelligence and other technologies to human needs.  </a:t>
            </a:r>
          </a:p>
          <a:p>
            <a:r>
              <a:rPr lang="en-GB" dirty="0"/>
              <a:t> </a:t>
            </a:r>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24</a:t>
            </a:fld>
            <a:endParaRPr lang="en-US"/>
          </a:p>
        </p:txBody>
      </p:sp>
    </p:spTree>
    <p:extLst>
      <p:ext uri="{BB962C8B-B14F-4D97-AF65-F5344CB8AC3E}">
        <p14:creationId xmlns:p14="http://schemas.microsoft.com/office/powerpoint/2010/main" val="656301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a:t>I am now at my last slide.  So, to conclude, / in recent decades we have develop a better understanding of both the normative, philosophical question of what it is to be good, and of the factual, psychological, question of how people are motivated to be good.  </a:t>
            </a:r>
          </a:p>
          <a:p>
            <a:r>
              <a:rPr lang="en-GB"/>
              <a:t> </a:t>
            </a:r>
          </a:p>
          <a:p>
            <a:r>
              <a:rPr lang="en-GB"/>
              <a:t>So, why should I be good?  / Being good matters because it directly (by individual good acts) or indirectly (by complying with beneficial norms) improves sentient well-being. / And while motivating myself, particularly for individual acts, may not be easy, I can do my best by building good habits, employing sympathy and making vivid the normative reasons to be good.</a:t>
            </a:r>
          </a:p>
          <a:p>
            <a:endParaRPr lang="en-US"/>
          </a:p>
        </p:txBody>
      </p:sp>
      <p:sp>
        <p:nvSpPr>
          <p:cNvPr id="4" name="Slide Number Placeholder 3"/>
          <p:cNvSpPr>
            <a:spLocks noGrp="1"/>
          </p:cNvSpPr>
          <p:nvPr>
            <p:ph type="sldNum" sz="quarter" idx="5"/>
          </p:nvPr>
        </p:nvSpPr>
        <p:spPr/>
        <p:txBody>
          <a:bodyPr/>
          <a:lstStyle/>
          <a:p>
            <a:fld id="{5D75E27B-FAC6-9A4D-A012-A56114BF508F}" type="slidenum">
              <a:rPr lang="en-US" smtClean="0"/>
              <a:t>25</a:t>
            </a:fld>
            <a:endParaRPr lang="en-US"/>
          </a:p>
        </p:txBody>
      </p:sp>
    </p:spTree>
    <p:extLst>
      <p:ext uri="{BB962C8B-B14F-4D97-AF65-F5344CB8AC3E}">
        <p14:creationId xmlns:p14="http://schemas.microsoft.com/office/powerpoint/2010/main" val="46095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you.</a:t>
            </a:r>
          </a:p>
          <a:p>
            <a:endParaRPr lang="en-US"/>
          </a:p>
        </p:txBody>
      </p:sp>
      <p:sp>
        <p:nvSpPr>
          <p:cNvPr id="4" name="Slide Number Placeholder 3"/>
          <p:cNvSpPr>
            <a:spLocks noGrp="1"/>
          </p:cNvSpPr>
          <p:nvPr>
            <p:ph type="sldNum" sz="quarter" idx="5"/>
          </p:nvPr>
        </p:nvSpPr>
        <p:spPr/>
        <p:txBody>
          <a:bodyPr/>
          <a:lstStyle/>
          <a:p>
            <a:fld id="{5D75E27B-FAC6-9A4D-A012-A56114BF508F}" type="slidenum">
              <a:rPr lang="en-US" smtClean="0"/>
              <a:t>26</a:t>
            </a:fld>
            <a:endParaRPr lang="en-US"/>
          </a:p>
        </p:txBody>
      </p:sp>
    </p:spTree>
    <p:extLst>
      <p:ext uri="{BB962C8B-B14F-4D97-AF65-F5344CB8AC3E}">
        <p14:creationId xmlns:p14="http://schemas.microsoft.com/office/powerpoint/2010/main" val="1097426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5E27B-FAC6-9A4D-A012-A56114BF508F}" type="slidenum">
              <a:rPr lang="en-US" smtClean="0"/>
              <a:t>27</a:t>
            </a:fld>
            <a:endParaRPr lang="en-US"/>
          </a:p>
        </p:txBody>
      </p:sp>
    </p:spTree>
    <p:extLst>
      <p:ext uri="{BB962C8B-B14F-4D97-AF65-F5344CB8AC3E}">
        <p14:creationId xmlns:p14="http://schemas.microsoft.com/office/powerpoint/2010/main" val="20306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5E27B-FAC6-9A4D-A012-A56114BF508F}" type="slidenum">
              <a:rPr lang="en-US" smtClean="0"/>
              <a:t>28</a:t>
            </a:fld>
            <a:endParaRPr lang="en-US"/>
          </a:p>
        </p:txBody>
      </p:sp>
    </p:spTree>
    <p:extLst>
      <p:ext uri="{BB962C8B-B14F-4D97-AF65-F5344CB8AC3E}">
        <p14:creationId xmlns:p14="http://schemas.microsoft.com/office/powerpoint/2010/main" val="1881354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5E27B-FAC6-9A4D-A012-A56114BF508F}" type="slidenum">
              <a:rPr lang="en-US" smtClean="0"/>
              <a:t>29</a:t>
            </a:fld>
            <a:endParaRPr lang="en-US"/>
          </a:p>
        </p:txBody>
      </p:sp>
    </p:spTree>
    <p:extLst>
      <p:ext uri="{BB962C8B-B14F-4D97-AF65-F5344CB8AC3E}">
        <p14:creationId xmlns:p14="http://schemas.microsoft.com/office/powerpoint/2010/main" val="4033186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Let me give an example. // Suppose I am wondering whether to return a dropped wallet. / The normative reasons why returning the wallet is a good thing could include the benefit this gives to the owner, the fact that a generally beneficial rule is followed and the fact that morality is respected. / By contrast, my motivating reasons may include fear of punishment, care for my reputation, feelings of sympathy and a desire to do what is right. </a:t>
            </a:r>
          </a:p>
          <a:p>
            <a:r>
              <a:rPr lang="en-GB" dirty="0"/>
              <a:t> </a:t>
            </a:r>
          </a:p>
          <a:p>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3</a:t>
            </a:fld>
            <a:endParaRPr lang="en-US" dirty="0"/>
          </a:p>
        </p:txBody>
      </p:sp>
    </p:spTree>
    <p:extLst>
      <p:ext uri="{BB962C8B-B14F-4D97-AF65-F5344CB8AC3E}">
        <p14:creationId xmlns:p14="http://schemas.microsoft.com/office/powerpoint/2010/main" val="720015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5E27B-FAC6-9A4D-A012-A56114BF508F}" type="slidenum">
              <a:rPr lang="en-US" smtClean="0"/>
              <a:t>30</a:t>
            </a:fld>
            <a:endParaRPr lang="en-US"/>
          </a:p>
        </p:txBody>
      </p:sp>
    </p:spTree>
    <p:extLst>
      <p:ext uri="{BB962C8B-B14F-4D97-AF65-F5344CB8AC3E}">
        <p14:creationId xmlns:p14="http://schemas.microsoft.com/office/powerpoint/2010/main" val="3914245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5E27B-FAC6-9A4D-A012-A56114BF508F}" type="slidenum">
              <a:rPr lang="en-US" smtClean="0"/>
              <a:t>31</a:t>
            </a:fld>
            <a:endParaRPr lang="en-US"/>
          </a:p>
        </p:txBody>
      </p:sp>
    </p:spTree>
    <p:extLst>
      <p:ext uri="{BB962C8B-B14F-4D97-AF65-F5344CB8AC3E}">
        <p14:creationId xmlns:p14="http://schemas.microsoft.com/office/powerpoint/2010/main" val="2582644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5E27B-FAC6-9A4D-A012-A56114BF508F}" type="slidenum">
              <a:rPr lang="en-US" smtClean="0"/>
              <a:t>32</a:t>
            </a:fld>
            <a:endParaRPr lang="en-US"/>
          </a:p>
        </p:txBody>
      </p:sp>
    </p:spTree>
    <p:extLst>
      <p:ext uri="{BB962C8B-B14F-4D97-AF65-F5344CB8AC3E}">
        <p14:creationId xmlns:p14="http://schemas.microsoft.com/office/powerpoint/2010/main" val="1184842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5E27B-FAC6-9A4D-A012-A56114BF508F}" type="slidenum">
              <a:rPr lang="en-US" smtClean="0"/>
              <a:t>33</a:t>
            </a:fld>
            <a:endParaRPr lang="en-US"/>
          </a:p>
        </p:txBody>
      </p:sp>
    </p:spTree>
    <p:extLst>
      <p:ext uri="{BB962C8B-B14F-4D97-AF65-F5344CB8AC3E}">
        <p14:creationId xmlns:p14="http://schemas.microsoft.com/office/powerpoint/2010/main" val="1733278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5E27B-FAC6-9A4D-A012-A56114BF508F}" type="slidenum">
              <a:rPr lang="en-US" smtClean="0"/>
              <a:t>34</a:t>
            </a:fld>
            <a:endParaRPr lang="en-US"/>
          </a:p>
        </p:txBody>
      </p:sp>
    </p:spTree>
    <p:extLst>
      <p:ext uri="{BB962C8B-B14F-4D97-AF65-F5344CB8AC3E}">
        <p14:creationId xmlns:p14="http://schemas.microsoft.com/office/powerpoint/2010/main" val="3743356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5E27B-FAC6-9A4D-A012-A56114BF508F}" type="slidenum">
              <a:rPr lang="en-US" smtClean="0"/>
              <a:t>35</a:t>
            </a:fld>
            <a:endParaRPr lang="en-US"/>
          </a:p>
        </p:txBody>
      </p:sp>
    </p:spTree>
    <p:extLst>
      <p:ext uri="{BB962C8B-B14F-4D97-AF65-F5344CB8AC3E}">
        <p14:creationId xmlns:p14="http://schemas.microsoft.com/office/powerpoint/2010/main" val="1450616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5E27B-FAC6-9A4D-A012-A56114BF508F}" type="slidenum">
              <a:rPr lang="en-US" smtClean="0"/>
              <a:t>36</a:t>
            </a:fld>
            <a:endParaRPr lang="en-US"/>
          </a:p>
        </p:txBody>
      </p:sp>
    </p:spTree>
    <p:extLst>
      <p:ext uri="{BB962C8B-B14F-4D97-AF65-F5344CB8AC3E}">
        <p14:creationId xmlns:p14="http://schemas.microsoft.com/office/powerpoint/2010/main" val="777607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5E27B-FAC6-9A4D-A012-A56114BF508F}" type="slidenum">
              <a:rPr lang="en-US" smtClean="0"/>
              <a:t>37</a:t>
            </a:fld>
            <a:endParaRPr lang="en-US"/>
          </a:p>
        </p:txBody>
      </p:sp>
    </p:spTree>
    <p:extLst>
      <p:ext uri="{BB962C8B-B14F-4D97-AF65-F5344CB8AC3E}">
        <p14:creationId xmlns:p14="http://schemas.microsoft.com/office/powerpoint/2010/main" val="2465791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5E27B-FAC6-9A4D-A012-A56114BF508F}" type="slidenum">
              <a:rPr lang="en-US" smtClean="0"/>
              <a:t>38</a:t>
            </a:fld>
            <a:endParaRPr lang="en-US"/>
          </a:p>
        </p:txBody>
      </p:sp>
    </p:spTree>
    <p:extLst>
      <p:ext uri="{BB962C8B-B14F-4D97-AF65-F5344CB8AC3E}">
        <p14:creationId xmlns:p14="http://schemas.microsoft.com/office/powerpoint/2010/main" val="526943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5E27B-FAC6-9A4D-A012-A56114BF508F}" type="slidenum">
              <a:rPr lang="en-US" smtClean="0"/>
              <a:t>39</a:t>
            </a:fld>
            <a:endParaRPr lang="en-US"/>
          </a:p>
        </p:txBody>
      </p:sp>
    </p:spTree>
    <p:extLst>
      <p:ext uri="{BB962C8B-B14F-4D97-AF65-F5344CB8AC3E}">
        <p14:creationId xmlns:p14="http://schemas.microsoft.com/office/powerpoint/2010/main" val="1433206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Normative and motivating reasons have different natures. / Normative reasons are value judgements about getting something valuable, / while motivating reasons concern psychological facts about what may motivate. / Normative reasons can seem mysterious, so let me explain how I see their nature.</a:t>
            </a:r>
          </a:p>
          <a:p>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4</a:t>
            </a:fld>
            <a:endParaRPr lang="en-US" dirty="0"/>
          </a:p>
        </p:txBody>
      </p:sp>
    </p:spTree>
    <p:extLst>
      <p:ext uri="{BB962C8B-B14F-4D97-AF65-F5344CB8AC3E}">
        <p14:creationId xmlns:p14="http://schemas.microsoft.com/office/powerpoint/2010/main" val="3838580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40</a:t>
            </a:fld>
            <a:endParaRPr lang="en-US" dirty="0"/>
          </a:p>
        </p:txBody>
      </p:sp>
    </p:spTree>
    <p:extLst>
      <p:ext uri="{BB962C8B-B14F-4D97-AF65-F5344CB8AC3E}">
        <p14:creationId xmlns:p14="http://schemas.microsoft.com/office/powerpoint/2010/main" val="1346074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41</a:t>
            </a:fld>
            <a:endParaRPr lang="en-US" dirty="0"/>
          </a:p>
        </p:txBody>
      </p:sp>
    </p:spTree>
    <p:extLst>
      <p:ext uri="{BB962C8B-B14F-4D97-AF65-F5344CB8AC3E}">
        <p14:creationId xmlns:p14="http://schemas.microsoft.com/office/powerpoint/2010/main" val="592048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We make normative judgements all the time and / we use distinct words like ‘good’, ‘right’ and ‘ought’. / Whenever we use these words, the underlying logic is to make a judgement relative to some end, standard or other criteria. / So, when I tell you that my car is good, I imply it meets our implicitly agreed standards around speed, comfort and reliability. / Which car is good will depend on / whether your end is speed or reliability. </a:t>
            </a:r>
          </a:p>
          <a:p>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5</a:t>
            </a:fld>
            <a:endParaRPr lang="en-US" dirty="0"/>
          </a:p>
        </p:txBody>
      </p:sp>
    </p:spTree>
    <p:extLst>
      <p:ext uri="{BB962C8B-B14F-4D97-AF65-F5344CB8AC3E}">
        <p14:creationId xmlns:p14="http://schemas.microsoft.com/office/powerpoint/2010/main" val="1462196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 We navigate our lives by making practical judgements relative to ends and standards that we choose. / I look at my wardrobe and set an end to get a new shirt. / At the shops, I choose a shirt that is good relative to my end of being cheap. Back home my wife tells me it is hideous relative to her aesthetic standard. I return the offending article and reflect further on ends and means and make a better choice. </a:t>
            </a:r>
          </a:p>
          <a:p>
            <a:r>
              <a:rPr lang="en-GB" dirty="0"/>
              <a:t> </a:t>
            </a:r>
          </a:p>
          <a:p>
            <a:r>
              <a:rPr lang="en-GB" dirty="0"/>
              <a:t>/ This is a trivial example, but the same end-relational thinking applies across all personal, social, organisational and political decision-making.  Even the most consequential political decision can be analysed into ends and means - what we should aim for and how to achieve this. / Practical reason is an extensive feature of human lives, and doing it well matters greatly to our well-being. </a:t>
            </a:r>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6</a:t>
            </a:fld>
            <a:endParaRPr lang="en-US" dirty="0"/>
          </a:p>
        </p:txBody>
      </p:sp>
    </p:spTree>
    <p:extLst>
      <p:ext uri="{BB962C8B-B14F-4D97-AF65-F5344CB8AC3E}">
        <p14:creationId xmlns:p14="http://schemas.microsoft.com/office/powerpoint/2010/main" val="1672574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Let me give some definitions here. / By practical reason I mean all decision-making about how to act.  The word ‘practical’ can confuse. My best friend said ‘how come you are speaking on practical reason, James, as you are the least practical person I know.’ /  The answer is that philosophers here aren’t using the meaning of ‘practical’ as ‘sensible’ or ‘effective’, they wouldn’t would they? Instead they are using the meaning of practical as ‘regarding action.’ </a:t>
            </a:r>
          </a:p>
          <a:p>
            <a:r>
              <a:rPr lang="en-GB" dirty="0"/>
              <a:t> </a:t>
            </a:r>
          </a:p>
          <a:p>
            <a:r>
              <a:rPr lang="en-GB" dirty="0"/>
              <a:t>/  My next term is ‘morality’.  In my thinking, morality is a mechanism within practical reason.  Morality encourages compliance with core rules, supports altruistic behaviour and uses an absolutist language.</a:t>
            </a:r>
          </a:p>
          <a:p>
            <a:r>
              <a:rPr lang="en-GB" dirty="0"/>
              <a:t> </a:t>
            </a:r>
          </a:p>
          <a:p>
            <a:r>
              <a:rPr lang="en-GB" dirty="0"/>
              <a:t>/  And ‘ethics.’ I will use the word ‘ethics’ just for convenience to refer to both practical reason and morality. </a:t>
            </a:r>
          </a:p>
          <a:p>
            <a:r>
              <a:rPr lang="en-GB" dirty="0"/>
              <a:t> </a:t>
            </a:r>
          </a:p>
          <a:p>
            <a:r>
              <a:rPr lang="en-GB" dirty="0"/>
              <a:t>/ I must wheel in my hobby horse point here.  My obsession, as written about in the Philosophical Society Review, is Practical Reason First.  I think Practical Reason is much more important than Morality and moral philosophy would be improved by focusing more on Practical Reason. / Practical reason is ubiquitous, essential and straightforward in nature. / By contrast Morality is only an element in practical reason, is variable, its nature is confused and it encourages absolutism and self-righteousness.</a:t>
            </a:r>
          </a:p>
          <a:p>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7</a:t>
            </a:fld>
            <a:endParaRPr lang="en-US" dirty="0"/>
          </a:p>
        </p:txBody>
      </p:sp>
    </p:spTree>
    <p:extLst>
      <p:ext uri="{BB962C8B-B14F-4D97-AF65-F5344CB8AC3E}">
        <p14:creationId xmlns:p14="http://schemas.microsoft.com/office/powerpoint/2010/main" val="2247008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Back to our question ‘Why Should I Be Good.’  This involves the concept of ‘Being Good’ which I take to be narrower than the concept of ‘Good.’ / As discussed, something is ‘Good’ when it is positive for any criterion considered.  / But ‘Being Good’ implies a narrower range of ends.  I think we talk about Being Good where we are helping others or following rules. Let me give some examples. / I can tell a dog it is ‘Being Good’ when it behaves as required. / I can tell myself I am ‘Being Good’ when I diet. / We say that someone is ‘Being Good’ when he is helpful / or say he is ‘Being Good’ when he obeys rules. </a:t>
            </a:r>
          </a:p>
          <a:p>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8</a:t>
            </a:fld>
            <a:endParaRPr lang="en-US" dirty="0"/>
          </a:p>
        </p:txBody>
      </p:sp>
    </p:spTree>
    <p:extLst>
      <p:ext uri="{BB962C8B-B14F-4D97-AF65-F5344CB8AC3E}">
        <p14:creationId xmlns:p14="http://schemas.microsoft.com/office/powerpoint/2010/main" val="3329538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normative reasons may there be to Be Good?  There are three kinds that I will consider. / First, most straightforwardly, helping others can be considered a normative reason to Be Good. / Second, a little more indirect, following norms and rules that are generally beneficial can also be considered a normative reason. / And third, it is often thought that a normative reason to Be Good is to respect moral rules that exists independently of us.  / I think the first two are clearly important but the third is a mistake.</a:t>
            </a:r>
          </a:p>
          <a:p>
            <a:endParaRPr lang="en-US" dirty="0"/>
          </a:p>
        </p:txBody>
      </p:sp>
      <p:sp>
        <p:nvSpPr>
          <p:cNvPr id="4" name="Slide Number Placeholder 3"/>
          <p:cNvSpPr>
            <a:spLocks noGrp="1"/>
          </p:cNvSpPr>
          <p:nvPr>
            <p:ph type="sldNum" sz="quarter" idx="5"/>
          </p:nvPr>
        </p:nvSpPr>
        <p:spPr/>
        <p:txBody>
          <a:bodyPr/>
          <a:lstStyle/>
          <a:p>
            <a:fld id="{5D75E27B-FAC6-9A4D-A012-A56114BF508F}" type="slidenum">
              <a:rPr lang="en-US" smtClean="0"/>
              <a:t>9</a:t>
            </a:fld>
            <a:endParaRPr lang="en-US" dirty="0"/>
          </a:p>
        </p:txBody>
      </p:sp>
    </p:spTree>
    <p:extLst>
      <p:ext uri="{BB962C8B-B14F-4D97-AF65-F5344CB8AC3E}">
        <p14:creationId xmlns:p14="http://schemas.microsoft.com/office/powerpoint/2010/main" val="3913701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7837D-8E1C-45B3-BA40-F1EC38DB5C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FF7FEEB-6E87-4B4A-A099-D1D998D25B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DEFED67-DDCD-4BB2-960D-AF82F13B2514}"/>
              </a:ext>
            </a:extLst>
          </p:cNvPr>
          <p:cNvSpPr>
            <a:spLocks noGrp="1"/>
          </p:cNvSpPr>
          <p:nvPr>
            <p:ph type="dt" sz="half" idx="10"/>
          </p:nvPr>
        </p:nvSpPr>
        <p:spPr/>
        <p:txBody>
          <a:bodyPr/>
          <a:lstStyle/>
          <a:p>
            <a:fld id="{AB78228B-9FF2-524E-AEBF-F8FE4CF77EB3}" type="datetime1">
              <a:rPr lang="en-GB" smtClean="0"/>
              <a:t>28/08/2021</a:t>
            </a:fld>
            <a:endParaRPr lang="en-GB" dirty="0"/>
          </a:p>
        </p:txBody>
      </p:sp>
      <p:sp>
        <p:nvSpPr>
          <p:cNvPr id="5" name="Footer Placeholder 4">
            <a:extLst>
              <a:ext uri="{FF2B5EF4-FFF2-40B4-BE49-F238E27FC236}">
                <a16:creationId xmlns:a16="http://schemas.microsoft.com/office/drawing/2014/main" id="{1D0E1B7C-B25C-47D4-A92E-162992935E8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ED06A68-B8E3-4DD3-BF31-F9D046EC3178}"/>
              </a:ext>
            </a:extLst>
          </p:cNvPr>
          <p:cNvSpPr>
            <a:spLocks noGrp="1"/>
          </p:cNvSpPr>
          <p:nvPr>
            <p:ph type="sldNum" sz="quarter" idx="12"/>
          </p:nvPr>
        </p:nvSpPr>
        <p:spPr/>
        <p:txBody>
          <a:bodyPr/>
          <a:lstStyle/>
          <a:p>
            <a:fld id="{C5381F08-3BB5-4056-9D9F-20677DA2A3CA}" type="slidenum">
              <a:rPr lang="en-GB" smtClean="0"/>
              <a:t>‹#›</a:t>
            </a:fld>
            <a:endParaRPr lang="en-GB" dirty="0"/>
          </a:p>
        </p:txBody>
      </p:sp>
    </p:spTree>
    <p:extLst>
      <p:ext uri="{BB962C8B-B14F-4D97-AF65-F5344CB8AC3E}">
        <p14:creationId xmlns:p14="http://schemas.microsoft.com/office/powerpoint/2010/main" val="825245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6DCDB-4521-4441-9B1A-A1A460B433B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2590CA-7D15-4EC8-8722-56F244A624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326453-190C-41EB-9C94-59FEC60D0A12}"/>
              </a:ext>
            </a:extLst>
          </p:cNvPr>
          <p:cNvSpPr>
            <a:spLocks noGrp="1"/>
          </p:cNvSpPr>
          <p:nvPr>
            <p:ph type="dt" sz="half" idx="10"/>
          </p:nvPr>
        </p:nvSpPr>
        <p:spPr/>
        <p:txBody>
          <a:bodyPr/>
          <a:lstStyle/>
          <a:p>
            <a:fld id="{9FF58F6C-DB8F-BE41-8E18-3EDED12E10BC}" type="datetime1">
              <a:rPr lang="en-GB" smtClean="0"/>
              <a:t>28/08/2021</a:t>
            </a:fld>
            <a:endParaRPr lang="en-GB" dirty="0"/>
          </a:p>
        </p:txBody>
      </p:sp>
      <p:sp>
        <p:nvSpPr>
          <p:cNvPr id="5" name="Footer Placeholder 4">
            <a:extLst>
              <a:ext uri="{FF2B5EF4-FFF2-40B4-BE49-F238E27FC236}">
                <a16:creationId xmlns:a16="http://schemas.microsoft.com/office/drawing/2014/main" id="{D6DD8B04-2EC4-49F7-B831-48EF2E5B7F8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232DA2B-ADD0-4762-BA72-01158E2B7A4C}"/>
              </a:ext>
            </a:extLst>
          </p:cNvPr>
          <p:cNvSpPr>
            <a:spLocks noGrp="1"/>
          </p:cNvSpPr>
          <p:nvPr>
            <p:ph type="sldNum" sz="quarter" idx="12"/>
          </p:nvPr>
        </p:nvSpPr>
        <p:spPr/>
        <p:txBody>
          <a:bodyPr/>
          <a:lstStyle/>
          <a:p>
            <a:fld id="{C5381F08-3BB5-4056-9D9F-20677DA2A3CA}" type="slidenum">
              <a:rPr lang="en-GB" smtClean="0"/>
              <a:t>‹#›</a:t>
            </a:fld>
            <a:endParaRPr lang="en-GB" dirty="0"/>
          </a:p>
        </p:txBody>
      </p:sp>
    </p:spTree>
    <p:extLst>
      <p:ext uri="{BB962C8B-B14F-4D97-AF65-F5344CB8AC3E}">
        <p14:creationId xmlns:p14="http://schemas.microsoft.com/office/powerpoint/2010/main" val="2255552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0CF1D5-568B-4F29-B683-7F26F3C84B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52ABB4-55C2-4506-BD9E-B10AEDB64F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51586E-1AEB-46AC-9224-B1106DEB8F5C}"/>
              </a:ext>
            </a:extLst>
          </p:cNvPr>
          <p:cNvSpPr>
            <a:spLocks noGrp="1"/>
          </p:cNvSpPr>
          <p:nvPr>
            <p:ph type="dt" sz="half" idx="10"/>
          </p:nvPr>
        </p:nvSpPr>
        <p:spPr/>
        <p:txBody>
          <a:bodyPr/>
          <a:lstStyle/>
          <a:p>
            <a:fld id="{1CD2277C-41F2-724F-BD2B-5DB3AE255590}" type="datetime1">
              <a:rPr lang="en-GB" smtClean="0"/>
              <a:t>28/08/2021</a:t>
            </a:fld>
            <a:endParaRPr lang="en-GB" dirty="0"/>
          </a:p>
        </p:txBody>
      </p:sp>
      <p:sp>
        <p:nvSpPr>
          <p:cNvPr id="5" name="Footer Placeholder 4">
            <a:extLst>
              <a:ext uri="{FF2B5EF4-FFF2-40B4-BE49-F238E27FC236}">
                <a16:creationId xmlns:a16="http://schemas.microsoft.com/office/drawing/2014/main" id="{D546193F-7DE5-4D37-8BA0-723B4F8667C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6F4FDF0-C3C9-41DB-9D48-A16A669FD270}"/>
              </a:ext>
            </a:extLst>
          </p:cNvPr>
          <p:cNvSpPr>
            <a:spLocks noGrp="1"/>
          </p:cNvSpPr>
          <p:nvPr>
            <p:ph type="sldNum" sz="quarter" idx="12"/>
          </p:nvPr>
        </p:nvSpPr>
        <p:spPr/>
        <p:txBody>
          <a:bodyPr/>
          <a:lstStyle/>
          <a:p>
            <a:fld id="{C5381F08-3BB5-4056-9D9F-20677DA2A3CA}" type="slidenum">
              <a:rPr lang="en-GB" smtClean="0"/>
              <a:t>‹#›</a:t>
            </a:fld>
            <a:endParaRPr lang="en-GB" dirty="0"/>
          </a:p>
        </p:txBody>
      </p:sp>
    </p:spTree>
    <p:extLst>
      <p:ext uri="{BB962C8B-B14F-4D97-AF65-F5344CB8AC3E}">
        <p14:creationId xmlns:p14="http://schemas.microsoft.com/office/powerpoint/2010/main" val="302119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9529-7DC9-44E2-9AA4-10216A360A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BD268E-5934-4934-80A8-6198B04B04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8C219-0803-4843-923F-844EDB401613}"/>
              </a:ext>
            </a:extLst>
          </p:cNvPr>
          <p:cNvSpPr>
            <a:spLocks noGrp="1"/>
          </p:cNvSpPr>
          <p:nvPr>
            <p:ph type="dt" sz="half" idx="10"/>
          </p:nvPr>
        </p:nvSpPr>
        <p:spPr/>
        <p:txBody>
          <a:bodyPr/>
          <a:lstStyle/>
          <a:p>
            <a:fld id="{3CF13B7D-23A9-DF48-8EC4-0856D78B94FC}" type="datetime1">
              <a:rPr lang="en-GB" smtClean="0"/>
              <a:t>28/08/2021</a:t>
            </a:fld>
            <a:endParaRPr lang="en-GB" dirty="0"/>
          </a:p>
        </p:txBody>
      </p:sp>
      <p:sp>
        <p:nvSpPr>
          <p:cNvPr id="5" name="Footer Placeholder 4">
            <a:extLst>
              <a:ext uri="{FF2B5EF4-FFF2-40B4-BE49-F238E27FC236}">
                <a16:creationId xmlns:a16="http://schemas.microsoft.com/office/drawing/2014/main" id="{47EDD799-CF76-4130-B607-9895649FAF7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22D6351-E7EB-49F5-8F8A-EB5EE9DE60FD}"/>
              </a:ext>
            </a:extLst>
          </p:cNvPr>
          <p:cNvSpPr>
            <a:spLocks noGrp="1"/>
          </p:cNvSpPr>
          <p:nvPr>
            <p:ph type="sldNum" sz="quarter" idx="12"/>
          </p:nvPr>
        </p:nvSpPr>
        <p:spPr/>
        <p:txBody>
          <a:bodyPr/>
          <a:lstStyle/>
          <a:p>
            <a:fld id="{C5381F08-3BB5-4056-9D9F-20677DA2A3CA}" type="slidenum">
              <a:rPr lang="en-GB" smtClean="0"/>
              <a:t>‹#›</a:t>
            </a:fld>
            <a:endParaRPr lang="en-GB" dirty="0"/>
          </a:p>
        </p:txBody>
      </p:sp>
    </p:spTree>
    <p:extLst>
      <p:ext uri="{BB962C8B-B14F-4D97-AF65-F5344CB8AC3E}">
        <p14:creationId xmlns:p14="http://schemas.microsoft.com/office/powerpoint/2010/main" val="300697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EAF6B-9260-41C4-A5E5-F775CCF7F8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D4CC2ED-C0E4-4865-A32D-B977A9BED6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491858-9E9C-4D66-9D56-765AF72B8C66}"/>
              </a:ext>
            </a:extLst>
          </p:cNvPr>
          <p:cNvSpPr>
            <a:spLocks noGrp="1"/>
          </p:cNvSpPr>
          <p:nvPr>
            <p:ph type="dt" sz="half" idx="10"/>
          </p:nvPr>
        </p:nvSpPr>
        <p:spPr/>
        <p:txBody>
          <a:bodyPr/>
          <a:lstStyle/>
          <a:p>
            <a:fld id="{07945C79-67FC-474F-A63A-4734E424E652}" type="datetime1">
              <a:rPr lang="en-GB" smtClean="0"/>
              <a:t>28/08/2021</a:t>
            </a:fld>
            <a:endParaRPr lang="en-GB" dirty="0"/>
          </a:p>
        </p:txBody>
      </p:sp>
      <p:sp>
        <p:nvSpPr>
          <p:cNvPr id="5" name="Footer Placeholder 4">
            <a:extLst>
              <a:ext uri="{FF2B5EF4-FFF2-40B4-BE49-F238E27FC236}">
                <a16:creationId xmlns:a16="http://schemas.microsoft.com/office/drawing/2014/main" id="{49EB2566-183A-4BFD-B4D0-54EB4B51FCA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0EA68C6-D39F-4082-9DBC-D825560ACE48}"/>
              </a:ext>
            </a:extLst>
          </p:cNvPr>
          <p:cNvSpPr>
            <a:spLocks noGrp="1"/>
          </p:cNvSpPr>
          <p:nvPr>
            <p:ph type="sldNum" sz="quarter" idx="12"/>
          </p:nvPr>
        </p:nvSpPr>
        <p:spPr/>
        <p:txBody>
          <a:bodyPr/>
          <a:lstStyle/>
          <a:p>
            <a:fld id="{C5381F08-3BB5-4056-9D9F-20677DA2A3CA}" type="slidenum">
              <a:rPr lang="en-GB" smtClean="0"/>
              <a:t>‹#›</a:t>
            </a:fld>
            <a:endParaRPr lang="en-GB" dirty="0"/>
          </a:p>
        </p:txBody>
      </p:sp>
    </p:spTree>
    <p:extLst>
      <p:ext uri="{BB962C8B-B14F-4D97-AF65-F5344CB8AC3E}">
        <p14:creationId xmlns:p14="http://schemas.microsoft.com/office/powerpoint/2010/main" val="3988875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CA0CC-2AF4-41AF-8B19-B2C52DDDA8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C9DE562-7345-45DD-B285-CABA45558C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D7E5C99-D541-4D87-828B-A1E553384D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7B9EB32-A362-45EA-A0C9-7125C8E414DE}"/>
              </a:ext>
            </a:extLst>
          </p:cNvPr>
          <p:cNvSpPr>
            <a:spLocks noGrp="1"/>
          </p:cNvSpPr>
          <p:nvPr>
            <p:ph type="dt" sz="half" idx="10"/>
          </p:nvPr>
        </p:nvSpPr>
        <p:spPr/>
        <p:txBody>
          <a:bodyPr/>
          <a:lstStyle/>
          <a:p>
            <a:fld id="{B3B249FC-483F-E64F-B315-3CD3D24B9A3C}" type="datetime1">
              <a:rPr lang="en-GB" smtClean="0"/>
              <a:t>28/08/2021</a:t>
            </a:fld>
            <a:endParaRPr lang="en-GB" dirty="0"/>
          </a:p>
        </p:txBody>
      </p:sp>
      <p:sp>
        <p:nvSpPr>
          <p:cNvPr id="6" name="Footer Placeholder 5">
            <a:extLst>
              <a:ext uri="{FF2B5EF4-FFF2-40B4-BE49-F238E27FC236}">
                <a16:creationId xmlns:a16="http://schemas.microsoft.com/office/drawing/2014/main" id="{68E42ED4-C9D9-4528-88CD-D676D1D9DB0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FEE92F5-5DAB-40AC-A0D9-65265EF7FC8E}"/>
              </a:ext>
            </a:extLst>
          </p:cNvPr>
          <p:cNvSpPr>
            <a:spLocks noGrp="1"/>
          </p:cNvSpPr>
          <p:nvPr>
            <p:ph type="sldNum" sz="quarter" idx="12"/>
          </p:nvPr>
        </p:nvSpPr>
        <p:spPr/>
        <p:txBody>
          <a:bodyPr/>
          <a:lstStyle/>
          <a:p>
            <a:fld id="{C5381F08-3BB5-4056-9D9F-20677DA2A3CA}" type="slidenum">
              <a:rPr lang="en-GB" smtClean="0"/>
              <a:t>‹#›</a:t>
            </a:fld>
            <a:endParaRPr lang="en-GB" dirty="0"/>
          </a:p>
        </p:txBody>
      </p:sp>
    </p:spTree>
    <p:extLst>
      <p:ext uri="{BB962C8B-B14F-4D97-AF65-F5344CB8AC3E}">
        <p14:creationId xmlns:p14="http://schemas.microsoft.com/office/powerpoint/2010/main" val="804517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DDDD4-323F-4C5B-AF2F-9B116BF73C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1808BC-72EE-4DEA-ACAA-EAA03222CD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A9C7B1-A786-4C58-A37C-0EA95D579A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41A958-2C69-4DD7-9C7A-9EE1BA4762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14E4A9-EE2A-42FB-94DF-1BE8340A66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06A010-1DB8-4E45-AB73-FEF6E21B9108}"/>
              </a:ext>
            </a:extLst>
          </p:cNvPr>
          <p:cNvSpPr>
            <a:spLocks noGrp="1"/>
          </p:cNvSpPr>
          <p:nvPr>
            <p:ph type="dt" sz="half" idx="10"/>
          </p:nvPr>
        </p:nvSpPr>
        <p:spPr/>
        <p:txBody>
          <a:bodyPr/>
          <a:lstStyle/>
          <a:p>
            <a:fld id="{6F03309C-8E2B-4542-939B-C8F23B8CE143}" type="datetime1">
              <a:rPr lang="en-GB" smtClean="0"/>
              <a:t>28/08/2021</a:t>
            </a:fld>
            <a:endParaRPr lang="en-GB" dirty="0"/>
          </a:p>
        </p:txBody>
      </p:sp>
      <p:sp>
        <p:nvSpPr>
          <p:cNvPr id="8" name="Footer Placeholder 7">
            <a:extLst>
              <a:ext uri="{FF2B5EF4-FFF2-40B4-BE49-F238E27FC236}">
                <a16:creationId xmlns:a16="http://schemas.microsoft.com/office/drawing/2014/main" id="{D39323AD-BB34-4B33-B177-FD60F62AB3FC}"/>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C49431EB-3D60-426B-A7FF-B8B12E71951D}"/>
              </a:ext>
            </a:extLst>
          </p:cNvPr>
          <p:cNvSpPr>
            <a:spLocks noGrp="1"/>
          </p:cNvSpPr>
          <p:nvPr>
            <p:ph type="sldNum" sz="quarter" idx="12"/>
          </p:nvPr>
        </p:nvSpPr>
        <p:spPr/>
        <p:txBody>
          <a:bodyPr/>
          <a:lstStyle/>
          <a:p>
            <a:fld id="{C5381F08-3BB5-4056-9D9F-20677DA2A3CA}" type="slidenum">
              <a:rPr lang="en-GB" smtClean="0"/>
              <a:t>‹#›</a:t>
            </a:fld>
            <a:endParaRPr lang="en-GB" dirty="0"/>
          </a:p>
        </p:txBody>
      </p:sp>
    </p:spTree>
    <p:extLst>
      <p:ext uri="{BB962C8B-B14F-4D97-AF65-F5344CB8AC3E}">
        <p14:creationId xmlns:p14="http://schemas.microsoft.com/office/powerpoint/2010/main" val="2477133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6AEC5-6627-49E7-91A9-97DBA319441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91619BD-B6B6-4D60-AE08-37B822796562}"/>
              </a:ext>
            </a:extLst>
          </p:cNvPr>
          <p:cNvSpPr>
            <a:spLocks noGrp="1"/>
          </p:cNvSpPr>
          <p:nvPr>
            <p:ph type="dt" sz="half" idx="10"/>
          </p:nvPr>
        </p:nvSpPr>
        <p:spPr/>
        <p:txBody>
          <a:bodyPr/>
          <a:lstStyle/>
          <a:p>
            <a:fld id="{361A723D-D866-B547-8F09-2A6638FEF9EC}" type="datetime1">
              <a:rPr lang="en-GB" smtClean="0"/>
              <a:t>28/08/2021</a:t>
            </a:fld>
            <a:endParaRPr lang="en-GB" dirty="0"/>
          </a:p>
        </p:txBody>
      </p:sp>
      <p:sp>
        <p:nvSpPr>
          <p:cNvPr id="4" name="Footer Placeholder 3">
            <a:extLst>
              <a:ext uri="{FF2B5EF4-FFF2-40B4-BE49-F238E27FC236}">
                <a16:creationId xmlns:a16="http://schemas.microsoft.com/office/drawing/2014/main" id="{9D6F1772-9D00-4576-8864-EBAD2F52C7D7}"/>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8D3917C0-6253-4BC2-BD00-932F9B2F630F}"/>
              </a:ext>
            </a:extLst>
          </p:cNvPr>
          <p:cNvSpPr>
            <a:spLocks noGrp="1"/>
          </p:cNvSpPr>
          <p:nvPr>
            <p:ph type="sldNum" sz="quarter" idx="12"/>
          </p:nvPr>
        </p:nvSpPr>
        <p:spPr/>
        <p:txBody>
          <a:bodyPr/>
          <a:lstStyle/>
          <a:p>
            <a:fld id="{C5381F08-3BB5-4056-9D9F-20677DA2A3CA}" type="slidenum">
              <a:rPr lang="en-GB" smtClean="0"/>
              <a:t>‹#›</a:t>
            </a:fld>
            <a:endParaRPr lang="en-GB" dirty="0"/>
          </a:p>
        </p:txBody>
      </p:sp>
    </p:spTree>
    <p:extLst>
      <p:ext uri="{BB962C8B-B14F-4D97-AF65-F5344CB8AC3E}">
        <p14:creationId xmlns:p14="http://schemas.microsoft.com/office/powerpoint/2010/main" val="1523101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030987-0C6F-4AEA-A3DE-0D1B1411F3B8}"/>
              </a:ext>
            </a:extLst>
          </p:cNvPr>
          <p:cNvSpPr>
            <a:spLocks noGrp="1"/>
          </p:cNvSpPr>
          <p:nvPr>
            <p:ph type="dt" sz="half" idx="10"/>
          </p:nvPr>
        </p:nvSpPr>
        <p:spPr/>
        <p:txBody>
          <a:bodyPr/>
          <a:lstStyle/>
          <a:p>
            <a:fld id="{C5BF1E0A-E127-394B-8012-5658425E98E9}" type="datetime1">
              <a:rPr lang="en-GB" smtClean="0"/>
              <a:t>28/08/2021</a:t>
            </a:fld>
            <a:endParaRPr lang="en-GB" dirty="0"/>
          </a:p>
        </p:txBody>
      </p:sp>
      <p:sp>
        <p:nvSpPr>
          <p:cNvPr id="3" name="Footer Placeholder 2">
            <a:extLst>
              <a:ext uri="{FF2B5EF4-FFF2-40B4-BE49-F238E27FC236}">
                <a16:creationId xmlns:a16="http://schemas.microsoft.com/office/drawing/2014/main" id="{F98E9D3C-9E9F-4222-A5E2-2CE3B4BCBE0F}"/>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0FDA0541-D87D-4D1D-A206-06D8879F8A73}"/>
              </a:ext>
            </a:extLst>
          </p:cNvPr>
          <p:cNvSpPr>
            <a:spLocks noGrp="1"/>
          </p:cNvSpPr>
          <p:nvPr>
            <p:ph type="sldNum" sz="quarter" idx="12"/>
          </p:nvPr>
        </p:nvSpPr>
        <p:spPr/>
        <p:txBody>
          <a:bodyPr/>
          <a:lstStyle/>
          <a:p>
            <a:fld id="{C5381F08-3BB5-4056-9D9F-20677DA2A3CA}" type="slidenum">
              <a:rPr lang="en-GB" smtClean="0"/>
              <a:t>‹#›</a:t>
            </a:fld>
            <a:endParaRPr lang="en-GB" dirty="0"/>
          </a:p>
        </p:txBody>
      </p:sp>
    </p:spTree>
    <p:extLst>
      <p:ext uri="{BB962C8B-B14F-4D97-AF65-F5344CB8AC3E}">
        <p14:creationId xmlns:p14="http://schemas.microsoft.com/office/powerpoint/2010/main" val="1364756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B62E-5529-43DF-8FA8-AE556AD5B4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0F42C71-64DB-41F5-9BC9-5C002DB91F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E6AE4D9-6291-4466-BB9E-4C8A6CC94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30D52C-49CB-48B1-BE8A-C8D393AAF8C0}"/>
              </a:ext>
            </a:extLst>
          </p:cNvPr>
          <p:cNvSpPr>
            <a:spLocks noGrp="1"/>
          </p:cNvSpPr>
          <p:nvPr>
            <p:ph type="dt" sz="half" idx="10"/>
          </p:nvPr>
        </p:nvSpPr>
        <p:spPr/>
        <p:txBody>
          <a:bodyPr/>
          <a:lstStyle/>
          <a:p>
            <a:fld id="{7227EEB4-612A-474F-8F75-A2E00D0775FE}" type="datetime1">
              <a:rPr lang="en-GB" smtClean="0"/>
              <a:t>28/08/2021</a:t>
            </a:fld>
            <a:endParaRPr lang="en-GB" dirty="0"/>
          </a:p>
        </p:txBody>
      </p:sp>
      <p:sp>
        <p:nvSpPr>
          <p:cNvPr id="6" name="Footer Placeholder 5">
            <a:extLst>
              <a:ext uri="{FF2B5EF4-FFF2-40B4-BE49-F238E27FC236}">
                <a16:creationId xmlns:a16="http://schemas.microsoft.com/office/drawing/2014/main" id="{56FE8372-4F52-4D28-ACAD-2EA21345654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6026D59-C25F-402E-95B0-3C26B3945118}"/>
              </a:ext>
            </a:extLst>
          </p:cNvPr>
          <p:cNvSpPr>
            <a:spLocks noGrp="1"/>
          </p:cNvSpPr>
          <p:nvPr>
            <p:ph type="sldNum" sz="quarter" idx="12"/>
          </p:nvPr>
        </p:nvSpPr>
        <p:spPr/>
        <p:txBody>
          <a:bodyPr/>
          <a:lstStyle/>
          <a:p>
            <a:fld id="{C5381F08-3BB5-4056-9D9F-20677DA2A3CA}" type="slidenum">
              <a:rPr lang="en-GB" smtClean="0"/>
              <a:t>‹#›</a:t>
            </a:fld>
            <a:endParaRPr lang="en-GB" dirty="0"/>
          </a:p>
        </p:txBody>
      </p:sp>
    </p:spTree>
    <p:extLst>
      <p:ext uri="{BB962C8B-B14F-4D97-AF65-F5344CB8AC3E}">
        <p14:creationId xmlns:p14="http://schemas.microsoft.com/office/powerpoint/2010/main" val="2965916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E2B9-89E9-4C2D-89D4-61F58DF94E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01A500-1FB9-4D32-850D-4E35B37A3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AB6108A4-3824-4AA8-9874-B3088AAAB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93B7ED-B563-4CF3-A0E6-97D2A3B63CDC}"/>
              </a:ext>
            </a:extLst>
          </p:cNvPr>
          <p:cNvSpPr>
            <a:spLocks noGrp="1"/>
          </p:cNvSpPr>
          <p:nvPr>
            <p:ph type="dt" sz="half" idx="10"/>
          </p:nvPr>
        </p:nvSpPr>
        <p:spPr/>
        <p:txBody>
          <a:bodyPr/>
          <a:lstStyle/>
          <a:p>
            <a:fld id="{821DBF07-8BC8-FD4A-97E4-1169F59B9752}" type="datetime1">
              <a:rPr lang="en-GB" smtClean="0"/>
              <a:t>28/08/2021</a:t>
            </a:fld>
            <a:endParaRPr lang="en-GB" dirty="0"/>
          </a:p>
        </p:txBody>
      </p:sp>
      <p:sp>
        <p:nvSpPr>
          <p:cNvPr id="6" name="Footer Placeholder 5">
            <a:extLst>
              <a:ext uri="{FF2B5EF4-FFF2-40B4-BE49-F238E27FC236}">
                <a16:creationId xmlns:a16="http://schemas.microsoft.com/office/drawing/2014/main" id="{C282C417-01FA-432F-A806-9A5050F87A3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1BA6316-5612-4D52-A704-956F55E91CAC}"/>
              </a:ext>
            </a:extLst>
          </p:cNvPr>
          <p:cNvSpPr>
            <a:spLocks noGrp="1"/>
          </p:cNvSpPr>
          <p:nvPr>
            <p:ph type="sldNum" sz="quarter" idx="12"/>
          </p:nvPr>
        </p:nvSpPr>
        <p:spPr/>
        <p:txBody>
          <a:bodyPr/>
          <a:lstStyle/>
          <a:p>
            <a:fld id="{C5381F08-3BB5-4056-9D9F-20677DA2A3CA}" type="slidenum">
              <a:rPr lang="en-GB" smtClean="0"/>
              <a:t>‹#›</a:t>
            </a:fld>
            <a:endParaRPr lang="en-GB" dirty="0"/>
          </a:p>
        </p:txBody>
      </p:sp>
    </p:spTree>
    <p:extLst>
      <p:ext uri="{BB962C8B-B14F-4D97-AF65-F5344CB8AC3E}">
        <p14:creationId xmlns:p14="http://schemas.microsoft.com/office/powerpoint/2010/main" val="2717695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6B7EE1-95E5-424B-9A57-C2F156B68D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C07BD7-31EF-435B-9BA9-4E5365E8AD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CEB10B-BADC-42E5-A88F-31F7420956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206DD0-C901-E54E-8031-AB09C8321C5A}" type="datetime1">
              <a:rPr lang="en-GB" smtClean="0"/>
              <a:t>28/08/2021</a:t>
            </a:fld>
            <a:endParaRPr lang="en-GB" dirty="0"/>
          </a:p>
        </p:txBody>
      </p:sp>
      <p:sp>
        <p:nvSpPr>
          <p:cNvPr id="5" name="Footer Placeholder 4">
            <a:extLst>
              <a:ext uri="{FF2B5EF4-FFF2-40B4-BE49-F238E27FC236}">
                <a16:creationId xmlns:a16="http://schemas.microsoft.com/office/drawing/2014/main" id="{369AA318-0CC5-428A-B2E8-2EF14EF266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B2754F06-BCC0-477A-B48A-EC58375FB1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81F08-3BB5-4056-9D9F-20677DA2A3CA}" type="slidenum">
              <a:rPr lang="en-GB" smtClean="0"/>
              <a:t>‹#›</a:t>
            </a:fld>
            <a:endParaRPr lang="en-GB" dirty="0"/>
          </a:p>
        </p:txBody>
      </p:sp>
    </p:spTree>
    <p:extLst>
      <p:ext uri="{BB962C8B-B14F-4D97-AF65-F5344CB8AC3E}">
        <p14:creationId xmlns:p14="http://schemas.microsoft.com/office/powerpoint/2010/main" val="128641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6D78D-70F6-44EB-89B1-B1BD12E030B9}"/>
              </a:ext>
            </a:extLst>
          </p:cNvPr>
          <p:cNvSpPr>
            <a:spLocks noGrp="1"/>
          </p:cNvSpPr>
          <p:nvPr>
            <p:ph type="title"/>
          </p:nvPr>
        </p:nvSpPr>
        <p:spPr>
          <a:xfrm>
            <a:off x="838200" y="365126"/>
            <a:ext cx="10515600" cy="3518386"/>
          </a:xfrm>
        </p:spPr>
        <p:txBody>
          <a:bodyPr>
            <a:normAutofit/>
          </a:bodyPr>
          <a:lstStyle/>
          <a:p>
            <a:pPr algn="ctr"/>
            <a:r>
              <a:rPr lang="en-GB" sz="5400" b="1" dirty="0">
                <a:solidFill>
                  <a:srgbClr val="7030A0"/>
                </a:solidFill>
              </a:rPr>
              <a:t>Normative and Motivating Reasons to be Good </a:t>
            </a:r>
          </a:p>
        </p:txBody>
      </p:sp>
      <p:sp>
        <p:nvSpPr>
          <p:cNvPr id="3" name="Slide Number Placeholder 2">
            <a:extLst>
              <a:ext uri="{FF2B5EF4-FFF2-40B4-BE49-F238E27FC236}">
                <a16:creationId xmlns:a16="http://schemas.microsoft.com/office/drawing/2014/main" id="{FAB7FCE0-E346-ED48-8E44-4707A3B733B9}"/>
              </a:ext>
            </a:extLst>
          </p:cNvPr>
          <p:cNvSpPr>
            <a:spLocks noGrp="1"/>
          </p:cNvSpPr>
          <p:nvPr>
            <p:ph type="sldNum" sz="quarter" idx="12"/>
          </p:nvPr>
        </p:nvSpPr>
        <p:spPr/>
        <p:txBody>
          <a:bodyPr/>
          <a:lstStyle/>
          <a:p>
            <a:fld id="{C5381F08-3BB5-4056-9D9F-20677DA2A3CA}" type="slidenum">
              <a:rPr lang="en-GB" smtClean="0"/>
              <a:t>1</a:t>
            </a:fld>
            <a:endParaRPr lang="en-GB" dirty="0"/>
          </a:p>
        </p:txBody>
      </p:sp>
      <p:sp>
        <p:nvSpPr>
          <p:cNvPr id="4" name="TextBox 3">
            <a:extLst>
              <a:ext uri="{FF2B5EF4-FFF2-40B4-BE49-F238E27FC236}">
                <a16:creationId xmlns:a16="http://schemas.microsoft.com/office/drawing/2014/main" id="{E7508203-5FA6-AC41-83BB-048CFE6C13EC}"/>
              </a:ext>
            </a:extLst>
          </p:cNvPr>
          <p:cNvSpPr txBox="1"/>
          <p:nvPr/>
        </p:nvSpPr>
        <p:spPr>
          <a:xfrm>
            <a:off x="7606580" y="5338583"/>
            <a:ext cx="3388659" cy="923330"/>
          </a:xfrm>
          <a:prstGeom prst="rect">
            <a:avLst/>
          </a:prstGeom>
          <a:noFill/>
        </p:spPr>
        <p:txBody>
          <a:bodyPr wrap="square" rtlCol="0">
            <a:spAutoFit/>
          </a:bodyPr>
          <a:lstStyle/>
          <a:p>
            <a:r>
              <a:rPr lang="en-US" dirty="0">
                <a:solidFill>
                  <a:srgbClr val="0070C0"/>
                </a:solidFill>
              </a:rPr>
              <a:t>James Aitchison</a:t>
            </a:r>
          </a:p>
          <a:p>
            <a:r>
              <a:rPr lang="en-US" dirty="0">
                <a:solidFill>
                  <a:srgbClr val="0070C0"/>
                </a:solidFill>
              </a:rPr>
              <a:t>OUDCE Philosophical Society</a:t>
            </a:r>
          </a:p>
          <a:p>
            <a:r>
              <a:rPr lang="en-US" dirty="0">
                <a:solidFill>
                  <a:srgbClr val="0070C0"/>
                </a:solidFill>
              </a:rPr>
              <a:t>4 September 2021</a:t>
            </a:r>
          </a:p>
        </p:txBody>
      </p:sp>
    </p:spTree>
    <p:extLst>
      <p:ext uri="{BB962C8B-B14F-4D97-AF65-F5344CB8AC3E}">
        <p14:creationId xmlns:p14="http://schemas.microsoft.com/office/powerpoint/2010/main" val="1924283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dirty="0">
                <a:solidFill>
                  <a:srgbClr val="0070C0"/>
                </a:solidFill>
              </a:rPr>
              <a:t>Welfare, Happiness and Affective Experiences</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00625"/>
            <a:ext cx="10515600" cy="4892250"/>
          </a:xfrm>
        </p:spPr>
        <p:txBody>
          <a:bodyPr>
            <a:normAutofit lnSpcReduction="10000"/>
          </a:bodyPr>
          <a:lstStyle/>
          <a:p>
            <a:pPr marL="0" indent="0">
              <a:buNone/>
            </a:pPr>
            <a:r>
              <a:rPr lang="en-GB" dirty="0"/>
              <a:t>‘Welfare’.  How well a life goes for an individual.</a:t>
            </a:r>
          </a:p>
          <a:p>
            <a:pPr marL="0" indent="0">
              <a:buNone/>
            </a:pPr>
            <a:r>
              <a:rPr lang="en-GB" dirty="0"/>
              <a:t>‘Happiness’.  A summary measure of the aggregate net value of affective experiences over a period.</a:t>
            </a:r>
          </a:p>
          <a:p>
            <a:pPr marL="0" indent="0">
              <a:buNone/>
            </a:pPr>
            <a:r>
              <a:rPr lang="en-GB" dirty="0"/>
              <a:t>‘Affective experiences.’ Elements of conscious experience that are liked or disliked including sensations, emotions and thoughts. </a:t>
            </a:r>
          </a:p>
          <a:p>
            <a:pPr marL="0" indent="0">
              <a:buNone/>
            </a:pPr>
            <a:r>
              <a:rPr lang="en-GB" dirty="0"/>
              <a:t>Classical utilitarianism – only welfare matters and welfare is only about happiness</a:t>
            </a:r>
          </a:p>
          <a:p>
            <a:pPr marL="0" indent="0">
              <a:buNone/>
            </a:pPr>
            <a:r>
              <a:rPr lang="en-GB" dirty="0"/>
              <a:t>More modestly: welfare is a major component of value and happiness a major component of welfare</a:t>
            </a:r>
          </a:p>
          <a:p>
            <a:pPr marL="0" indent="0">
              <a:buNone/>
            </a:pPr>
            <a:r>
              <a:rPr lang="en-GB" dirty="0"/>
              <a:t>On this view, our affective experiences are at least a major source of intrinsic value </a:t>
            </a:r>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10</a:t>
            </a:fld>
            <a:endParaRPr lang="en-GB" dirty="0"/>
          </a:p>
        </p:txBody>
      </p:sp>
    </p:spTree>
    <p:extLst>
      <p:ext uri="{BB962C8B-B14F-4D97-AF65-F5344CB8AC3E}">
        <p14:creationId xmlns:p14="http://schemas.microsoft.com/office/powerpoint/2010/main" val="272016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dirty="0">
                <a:solidFill>
                  <a:srgbClr val="0070C0"/>
                </a:solidFill>
              </a:rPr>
              <a:t>The Value of Our Own Welfare</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00625"/>
            <a:ext cx="10515600" cy="4892250"/>
          </a:xfrm>
        </p:spPr>
        <p:txBody>
          <a:bodyPr>
            <a:normAutofit/>
          </a:bodyPr>
          <a:lstStyle/>
          <a:p>
            <a:pPr marL="0" indent="0">
              <a:buNone/>
            </a:pPr>
            <a:r>
              <a:rPr lang="en-GB" dirty="0"/>
              <a:t>We are directly acquainted with the value of our our own happiness and suffering. </a:t>
            </a:r>
          </a:p>
          <a:p>
            <a:pPr marL="0" indent="0">
              <a:buNone/>
            </a:pPr>
            <a:r>
              <a:rPr lang="en-GB" dirty="0"/>
              <a:t>Value came into the universe with creatures whose consciousness has affective qualities that matter to them.</a:t>
            </a:r>
          </a:p>
          <a:p>
            <a:pPr marL="0" indent="0">
              <a:buNone/>
            </a:pPr>
            <a:r>
              <a:rPr lang="en-GB" dirty="0"/>
              <a:t>Directly aware of good and bad elements in my experience.</a:t>
            </a:r>
          </a:p>
          <a:p>
            <a:pPr marL="0" indent="0">
              <a:buNone/>
            </a:pPr>
            <a:r>
              <a:rPr lang="en-GB" dirty="0"/>
              <a:t>The value of our own extreme good and bad states is clear, even if how to aggregate intermediate states may be less clear.</a:t>
            </a:r>
          </a:p>
          <a:p>
            <a:pPr marL="0" indent="0">
              <a:buNone/>
            </a:pPr>
            <a:r>
              <a:rPr lang="en-GB" dirty="0"/>
              <a:t>Think of the best and worst possible lives.  The difference between them matters. </a:t>
            </a:r>
          </a:p>
          <a:p>
            <a:pPr marL="0" indent="0">
              <a:buNone/>
            </a:pPr>
            <a:endParaRPr lang="en-GB" dirty="0"/>
          </a:p>
          <a:p>
            <a:pPr marL="0" indent="0">
              <a:buNone/>
            </a:pPr>
            <a:endParaRPr lang="en-GB" dirty="0"/>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11</a:t>
            </a:fld>
            <a:endParaRPr lang="en-GB" dirty="0"/>
          </a:p>
        </p:txBody>
      </p:sp>
    </p:spTree>
    <p:extLst>
      <p:ext uri="{BB962C8B-B14F-4D97-AF65-F5344CB8AC3E}">
        <p14:creationId xmlns:p14="http://schemas.microsoft.com/office/powerpoint/2010/main" val="265579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dirty="0">
                <a:solidFill>
                  <a:srgbClr val="0070C0"/>
                </a:solidFill>
              </a:rPr>
              <a:t>Expanding the Circle</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00625"/>
            <a:ext cx="7772400" cy="4892250"/>
          </a:xfrm>
        </p:spPr>
        <p:txBody>
          <a:bodyPr>
            <a:normAutofit fontScale="92500" lnSpcReduction="20000"/>
          </a:bodyPr>
          <a:lstStyle/>
          <a:p>
            <a:pPr marL="0" indent="0">
              <a:buNone/>
            </a:pPr>
            <a:r>
              <a:rPr lang="en-GB" dirty="0"/>
              <a:t>Reason and consistency require expanding the circle of concern from me now to:</a:t>
            </a:r>
          </a:p>
          <a:p>
            <a:pPr>
              <a:buClr>
                <a:schemeClr val="accent1"/>
              </a:buClr>
            </a:pPr>
            <a:r>
              <a:rPr lang="en-GB" dirty="0"/>
              <a:t>Me in the future</a:t>
            </a:r>
          </a:p>
          <a:p>
            <a:pPr>
              <a:buClr>
                <a:schemeClr val="accent1"/>
              </a:buClr>
            </a:pPr>
            <a:r>
              <a:rPr lang="en-GB" dirty="0"/>
              <a:t>My family and friends</a:t>
            </a:r>
          </a:p>
          <a:p>
            <a:pPr>
              <a:buClr>
                <a:schemeClr val="accent1"/>
              </a:buClr>
            </a:pPr>
            <a:r>
              <a:rPr lang="en-GB" dirty="0"/>
              <a:t>My groups </a:t>
            </a:r>
          </a:p>
          <a:p>
            <a:pPr>
              <a:buClr>
                <a:schemeClr val="accent1"/>
              </a:buClr>
            </a:pPr>
            <a:r>
              <a:rPr lang="en-GB" dirty="0"/>
              <a:t>All people</a:t>
            </a:r>
          </a:p>
          <a:p>
            <a:pPr>
              <a:buClr>
                <a:schemeClr val="accent1"/>
              </a:buClr>
            </a:pPr>
            <a:r>
              <a:rPr lang="en-GB" dirty="0"/>
              <a:t>All sentient creatures</a:t>
            </a:r>
          </a:p>
          <a:p>
            <a:pPr>
              <a:buClr>
                <a:schemeClr val="accent1"/>
              </a:buClr>
            </a:pPr>
            <a:r>
              <a:rPr lang="en-GB" dirty="0"/>
              <a:t>Future generations</a:t>
            </a:r>
          </a:p>
          <a:p>
            <a:pPr marL="0" indent="0">
              <a:buNone/>
            </a:pPr>
            <a:r>
              <a:rPr lang="en-GB" dirty="0"/>
              <a:t>If my own welfare matters to me, then the similar welfare of other sentient beings also matters, from the point of view of the universe. </a:t>
            </a:r>
          </a:p>
          <a:p>
            <a:pPr marL="0" indent="0">
              <a:buNone/>
            </a:pPr>
            <a:r>
              <a:rPr lang="en-GB" dirty="0"/>
              <a:t>Motivation need not keep up with this normative reasoning.</a:t>
            </a:r>
          </a:p>
          <a:p>
            <a:pPr marL="0" indent="0">
              <a:buNone/>
            </a:pPr>
            <a:endParaRPr lang="en-GB" dirty="0"/>
          </a:p>
          <a:p>
            <a:pPr marL="0" indent="0">
              <a:buNone/>
            </a:pPr>
            <a:endParaRPr lang="en-GB" dirty="0"/>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12</a:t>
            </a:fld>
            <a:endParaRPr lang="en-GB" dirty="0"/>
          </a:p>
        </p:txBody>
      </p:sp>
      <p:graphicFrame>
        <p:nvGraphicFramePr>
          <p:cNvPr id="5" name="Content Placeholder 5">
            <a:extLst>
              <a:ext uri="{FF2B5EF4-FFF2-40B4-BE49-F238E27FC236}">
                <a16:creationId xmlns:a16="http://schemas.microsoft.com/office/drawing/2014/main" id="{F8F9140A-AC13-A348-A070-7EC9B53726C7}"/>
              </a:ext>
            </a:extLst>
          </p:cNvPr>
          <p:cNvGraphicFramePr>
            <a:graphicFrameLocks/>
          </p:cNvGraphicFramePr>
          <p:nvPr>
            <p:extLst>
              <p:ext uri="{D42A27DB-BD31-4B8C-83A1-F6EECF244321}">
                <p14:modId xmlns:p14="http://schemas.microsoft.com/office/powerpoint/2010/main" val="3008671619"/>
              </p:ext>
            </p:extLst>
          </p:nvPr>
        </p:nvGraphicFramePr>
        <p:xfrm>
          <a:off x="8175103" y="1918741"/>
          <a:ext cx="3787827" cy="3477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281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dirty="0">
                <a:solidFill>
                  <a:srgbClr val="0070C0"/>
                </a:solidFill>
              </a:rPr>
              <a:t>Benefiting Others</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1156011" y="1600625"/>
            <a:ext cx="5763322" cy="4892250"/>
          </a:xfrm>
        </p:spPr>
        <p:txBody>
          <a:bodyPr>
            <a:normAutofit/>
          </a:bodyPr>
          <a:lstStyle/>
          <a:p>
            <a:pPr marL="0" indent="0">
              <a:buNone/>
            </a:pPr>
            <a:r>
              <a:rPr lang="en-GB" dirty="0"/>
              <a:t>Donation to effective charity</a:t>
            </a:r>
          </a:p>
          <a:p>
            <a:pPr>
              <a:buClr>
                <a:schemeClr val="accent1"/>
              </a:buClr>
            </a:pPr>
            <a:r>
              <a:rPr lang="en-GB" dirty="0"/>
              <a:t> expected benefit 100x my cost</a:t>
            </a:r>
          </a:p>
          <a:p>
            <a:pPr>
              <a:buClr>
                <a:schemeClr val="accent1"/>
              </a:buClr>
            </a:pPr>
            <a:r>
              <a:rPr lang="en-GB" dirty="0"/>
              <a:t> save life for £4,000</a:t>
            </a:r>
          </a:p>
          <a:p>
            <a:pPr marL="0" indent="0">
              <a:buNone/>
            </a:pPr>
            <a:r>
              <a:rPr lang="en-GB" dirty="0"/>
              <a:t>Increases aggregate happiness.</a:t>
            </a:r>
          </a:p>
          <a:p>
            <a:pPr marL="0" indent="0">
              <a:buNone/>
            </a:pPr>
            <a:r>
              <a:rPr lang="en-GB" dirty="0"/>
              <a:t>Makes the world better and therefore normatively good</a:t>
            </a:r>
          </a:p>
          <a:p>
            <a:pPr marL="0" indent="0">
              <a:buNone/>
            </a:pPr>
            <a:endParaRPr lang="en-GB" dirty="0"/>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13</a:t>
            </a:fld>
            <a:endParaRPr lang="en-GB" dirty="0"/>
          </a:p>
        </p:txBody>
      </p:sp>
      <p:pic>
        <p:nvPicPr>
          <p:cNvPr id="9" name="Picture 8" descr="Logo, company name&#10;&#10;Description automatically generated">
            <a:extLst>
              <a:ext uri="{FF2B5EF4-FFF2-40B4-BE49-F238E27FC236}">
                <a16:creationId xmlns:a16="http://schemas.microsoft.com/office/drawing/2014/main" id="{FC26B640-D013-A941-AD34-9B39FB26D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2227" y="575564"/>
            <a:ext cx="1750464" cy="2005226"/>
          </a:xfrm>
          <a:prstGeom prst="rect">
            <a:avLst/>
          </a:prstGeom>
        </p:spPr>
      </p:pic>
      <p:pic>
        <p:nvPicPr>
          <p:cNvPr id="11" name="Picture 10" descr="A picture containing person, child, sport&#10;&#10;Description automatically generated">
            <a:extLst>
              <a:ext uri="{FF2B5EF4-FFF2-40B4-BE49-F238E27FC236}">
                <a16:creationId xmlns:a16="http://schemas.microsoft.com/office/drawing/2014/main" id="{09921BEE-7F5B-F846-A266-882AC1FB8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3724" y="2987096"/>
            <a:ext cx="4727471" cy="3170375"/>
          </a:xfrm>
          <a:prstGeom prst="rect">
            <a:avLst/>
          </a:prstGeom>
        </p:spPr>
      </p:pic>
    </p:spTree>
    <p:extLst>
      <p:ext uri="{BB962C8B-B14F-4D97-AF65-F5344CB8AC3E}">
        <p14:creationId xmlns:p14="http://schemas.microsoft.com/office/powerpoint/2010/main" val="227691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dirty="0">
                <a:solidFill>
                  <a:srgbClr val="0070C0"/>
                </a:solidFill>
              </a:rPr>
              <a:t>Rules and Useful Social Arrangements</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00625"/>
            <a:ext cx="10515600" cy="4892250"/>
          </a:xfrm>
        </p:spPr>
        <p:txBody>
          <a:bodyPr>
            <a:normAutofit/>
          </a:bodyPr>
          <a:lstStyle/>
          <a:p>
            <a:pPr marL="0" indent="0">
              <a:buNone/>
            </a:pPr>
            <a:r>
              <a:rPr lang="en-GB" dirty="0"/>
              <a:t>Arrangements including law, property, contracts, promises, taking turns, rights, moral norms, family responsibilities</a:t>
            </a:r>
          </a:p>
          <a:p>
            <a:pPr marL="0" indent="0">
              <a:buNone/>
            </a:pPr>
            <a:r>
              <a:rPr lang="en-GB" dirty="0"/>
              <a:t>Giving back the wallet good as not stealing norm generally beneficial</a:t>
            </a:r>
          </a:p>
          <a:p>
            <a:pPr marL="0" indent="0">
              <a:buNone/>
            </a:pPr>
            <a:r>
              <a:rPr lang="en-GB" dirty="0"/>
              <a:t>Rules justified by generally good effects</a:t>
            </a:r>
          </a:p>
          <a:p>
            <a:pPr marL="0" indent="0">
              <a:buNone/>
            </a:pPr>
            <a:r>
              <a:rPr lang="en-GB" dirty="0"/>
              <a:t>Indirectly rather than directly good</a:t>
            </a:r>
          </a:p>
          <a:p>
            <a:pPr marL="0" indent="0">
              <a:buNone/>
            </a:pPr>
            <a:r>
              <a:rPr lang="en-GB" dirty="0"/>
              <a:t>Essential to provide coordination and avoid harms</a:t>
            </a:r>
          </a:p>
          <a:p>
            <a:pPr marL="0" indent="0">
              <a:buNone/>
            </a:pPr>
            <a:r>
              <a:rPr lang="en-GB" dirty="0"/>
              <a:t>Collective institutions needed as individuals have limited sympathies, knowledge, judgement, authority and resources  </a:t>
            </a:r>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14</a:t>
            </a:fld>
            <a:endParaRPr lang="en-GB" dirty="0"/>
          </a:p>
        </p:txBody>
      </p:sp>
    </p:spTree>
    <p:extLst>
      <p:ext uri="{BB962C8B-B14F-4D97-AF65-F5344CB8AC3E}">
        <p14:creationId xmlns:p14="http://schemas.microsoft.com/office/powerpoint/2010/main" val="421549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dirty="0">
                <a:solidFill>
                  <a:srgbClr val="0070C0"/>
                </a:solidFill>
              </a:rPr>
              <a:t>Objective Morality</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00625"/>
            <a:ext cx="10515600" cy="4892250"/>
          </a:xfrm>
        </p:spPr>
        <p:txBody>
          <a:bodyPr>
            <a:normAutofit/>
          </a:bodyPr>
          <a:lstStyle/>
          <a:p>
            <a:pPr marL="0" indent="0">
              <a:buNone/>
            </a:pPr>
            <a:r>
              <a:rPr lang="en-GB" dirty="0"/>
              <a:t>Instinctively think and speak of morality as something existing independently from us, perhaps a natural law, perhaps revealed by conscience, perhaps commanded by god</a:t>
            </a:r>
          </a:p>
          <a:p>
            <a:pPr marL="0" indent="0">
              <a:buNone/>
            </a:pPr>
            <a:r>
              <a:rPr lang="en-GB" dirty="0"/>
              <a:t>Objectifying local morality an evolved feature </a:t>
            </a:r>
          </a:p>
          <a:p>
            <a:pPr marL="0" indent="0">
              <a:buNone/>
            </a:pPr>
            <a:r>
              <a:rPr lang="en-GB" b="1" dirty="0">
                <a:solidFill>
                  <a:schemeClr val="accent1"/>
                </a:solidFill>
              </a:rPr>
              <a:t>But:</a:t>
            </a:r>
          </a:p>
          <a:p>
            <a:pPr marL="0" indent="0">
              <a:buNone/>
            </a:pPr>
            <a:r>
              <a:rPr lang="en-GB" dirty="0"/>
              <a:t>Metaphysically strange – moral requirements not in the fabric of the universe</a:t>
            </a:r>
          </a:p>
          <a:p>
            <a:pPr marL="0" indent="0">
              <a:buNone/>
            </a:pPr>
            <a:r>
              <a:rPr lang="en-GB" dirty="0"/>
              <a:t>Epistemologically mysterious – holy books and conscience reflect primitive values </a:t>
            </a:r>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15</a:t>
            </a:fld>
            <a:endParaRPr lang="en-GB" dirty="0"/>
          </a:p>
        </p:txBody>
      </p:sp>
    </p:spTree>
    <p:extLst>
      <p:ext uri="{BB962C8B-B14F-4D97-AF65-F5344CB8AC3E}">
        <p14:creationId xmlns:p14="http://schemas.microsoft.com/office/powerpoint/2010/main" val="30709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B23C6A7D-F4B9-EF4C-9F1D-75EBD5F5F826}"/>
              </a:ext>
            </a:extLst>
          </p:cNvPr>
          <p:cNvCxnSpPr>
            <a:cxnSpLocks/>
          </p:cNvCxnSpPr>
          <p:nvPr/>
        </p:nvCxnSpPr>
        <p:spPr>
          <a:xfrm>
            <a:off x="6920294" y="4489938"/>
            <a:ext cx="4826741" cy="0"/>
          </a:xfrm>
          <a:prstGeom prst="line">
            <a:avLst/>
          </a:prstGeom>
          <a:ln w="28575">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1BE84A0-ADBD-5F4D-AAB5-B76D2732AC8E}"/>
              </a:ext>
            </a:extLst>
          </p:cNvPr>
          <p:cNvCxnSpPr>
            <a:cxnSpLocks/>
          </p:cNvCxnSpPr>
          <p:nvPr/>
        </p:nvCxnSpPr>
        <p:spPr>
          <a:xfrm>
            <a:off x="6920294" y="2977662"/>
            <a:ext cx="4826741" cy="0"/>
          </a:xfrm>
          <a:prstGeom prst="line">
            <a:avLst/>
          </a:prstGeom>
          <a:ln w="28575">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dirty="0">
                <a:solidFill>
                  <a:srgbClr val="0070C0"/>
                </a:solidFill>
              </a:rPr>
              <a:t>Three Views of Metaethics</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2474153" y="1595639"/>
            <a:ext cx="4105942" cy="4246873"/>
          </a:xfrm>
          <a:ln>
            <a:noFill/>
          </a:ln>
        </p:spPr>
        <p:txBody>
          <a:bodyPr>
            <a:normAutofit fontScale="77500" lnSpcReduction="20000"/>
          </a:bodyPr>
          <a:lstStyle/>
          <a:p>
            <a:pPr marL="0" indent="0">
              <a:lnSpc>
                <a:spcPct val="110000"/>
              </a:lnSpc>
              <a:spcBef>
                <a:spcPts val="0"/>
              </a:spcBef>
              <a:spcAft>
                <a:spcPts val="600"/>
              </a:spcAft>
              <a:buNone/>
            </a:pPr>
            <a:r>
              <a:rPr lang="en-GB" dirty="0"/>
              <a:t>Not more than this – otherworldly objective and religious morality.</a:t>
            </a:r>
          </a:p>
          <a:p>
            <a:pPr marL="0" indent="0">
              <a:lnSpc>
                <a:spcPct val="110000"/>
              </a:lnSpc>
              <a:spcBef>
                <a:spcPts val="0"/>
              </a:spcBef>
              <a:spcAft>
                <a:spcPts val="600"/>
              </a:spcAft>
              <a:buNone/>
            </a:pPr>
            <a:endParaRPr lang="en-GB" dirty="0"/>
          </a:p>
          <a:p>
            <a:pPr marL="0" indent="0">
              <a:lnSpc>
                <a:spcPct val="110000"/>
              </a:lnSpc>
              <a:spcBef>
                <a:spcPts val="0"/>
              </a:spcBef>
              <a:spcAft>
                <a:spcPts val="600"/>
              </a:spcAft>
              <a:buNone/>
            </a:pPr>
            <a:endParaRPr lang="en-GB" dirty="0"/>
          </a:p>
          <a:p>
            <a:pPr marL="0" indent="0">
              <a:lnSpc>
                <a:spcPct val="110000"/>
              </a:lnSpc>
              <a:spcBef>
                <a:spcPts val="600"/>
              </a:spcBef>
              <a:spcAft>
                <a:spcPts val="600"/>
              </a:spcAft>
              <a:buNone/>
            </a:pPr>
            <a:r>
              <a:rPr lang="en-GB" dirty="0"/>
              <a:t>Doing good matters as it directly or collectively promote sentient welfare. Man made but grounded.</a:t>
            </a:r>
          </a:p>
          <a:p>
            <a:pPr marL="0" indent="0">
              <a:lnSpc>
                <a:spcPct val="110000"/>
              </a:lnSpc>
              <a:spcBef>
                <a:spcPts val="600"/>
              </a:spcBef>
              <a:spcAft>
                <a:spcPts val="600"/>
              </a:spcAft>
              <a:buNone/>
            </a:pPr>
            <a:endParaRPr lang="en-GB" dirty="0"/>
          </a:p>
          <a:p>
            <a:pPr marL="0" indent="0">
              <a:lnSpc>
                <a:spcPct val="110000"/>
              </a:lnSpc>
              <a:spcBef>
                <a:spcPts val="600"/>
              </a:spcBef>
              <a:spcAft>
                <a:spcPts val="600"/>
              </a:spcAft>
              <a:buNone/>
            </a:pPr>
            <a:r>
              <a:rPr lang="en-GB" dirty="0"/>
              <a:t>Not less than this – non-cognitivism, </a:t>
            </a:r>
            <a:r>
              <a:rPr lang="en-GB" dirty="0" err="1"/>
              <a:t>expressivism</a:t>
            </a:r>
            <a:r>
              <a:rPr lang="en-GB" dirty="0"/>
              <a:t> and  relativism. </a:t>
            </a:r>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16</a:t>
            </a:fld>
            <a:endParaRPr lang="en-GB"/>
          </a:p>
        </p:txBody>
      </p:sp>
      <p:pic>
        <p:nvPicPr>
          <p:cNvPr id="17" name="Picture 16" descr="A picture containing nature, clouds, cloud&#10;&#10;Description automatically generated">
            <a:extLst>
              <a:ext uri="{FF2B5EF4-FFF2-40B4-BE49-F238E27FC236}">
                <a16:creationId xmlns:a16="http://schemas.microsoft.com/office/drawing/2014/main" id="{27842406-85F6-0244-9375-4B350E48B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695" y="1595639"/>
            <a:ext cx="1666665" cy="1084009"/>
          </a:xfrm>
          <a:prstGeom prst="rect">
            <a:avLst/>
          </a:prstGeom>
        </p:spPr>
      </p:pic>
      <p:pic>
        <p:nvPicPr>
          <p:cNvPr id="19" name="Picture 18" descr="A picture containing grass, person, outdoor, tool&#10;&#10;Description automatically generated">
            <a:extLst>
              <a:ext uri="{FF2B5EF4-FFF2-40B4-BE49-F238E27FC236}">
                <a16:creationId xmlns:a16="http://schemas.microsoft.com/office/drawing/2014/main" id="{A97294BF-B346-1D4D-8664-F74B8CB9B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8145" y="3177196"/>
            <a:ext cx="1666665" cy="1134220"/>
          </a:xfrm>
          <a:prstGeom prst="rect">
            <a:avLst/>
          </a:prstGeom>
        </p:spPr>
      </p:pic>
      <p:pic>
        <p:nvPicPr>
          <p:cNvPr id="21" name="Picture 20">
            <a:extLst>
              <a:ext uri="{FF2B5EF4-FFF2-40B4-BE49-F238E27FC236}">
                <a16:creationId xmlns:a16="http://schemas.microsoft.com/office/drawing/2014/main" id="{7AC156A1-9CE7-9149-BB67-A34E5C458E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994" y="4632094"/>
            <a:ext cx="1666665" cy="1260534"/>
          </a:xfrm>
          <a:prstGeom prst="rect">
            <a:avLst/>
          </a:prstGeom>
        </p:spPr>
      </p:pic>
      <p:sp>
        <p:nvSpPr>
          <p:cNvPr id="22" name="Rectangle 21">
            <a:extLst>
              <a:ext uri="{FF2B5EF4-FFF2-40B4-BE49-F238E27FC236}">
                <a16:creationId xmlns:a16="http://schemas.microsoft.com/office/drawing/2014/main" id="{3CB62F88-5C89-6B4E-9769-B7415AAEA6DA}"/>
              </a:ext>
            </a:extLst>
          </p:cNvPr>
          <p:cNvSpPr/>
          <p:nvPr/>
        </p:nvSpPr>
        <p:spPr>
          <a:xfrm>
            <a:off x="6920294" y="1643499"/>
            <a:ext cx="1536541"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91440" tIns="45720" rIns="91440" bIns="45720">
            <a:spAutoFit/>
          </a:bodyPr>
          <a:lstStyle/>
          <a:p>
            <a:pPr algn="ctr"/>
            <a:r>
              <a:rPr lang="en-GB" sz="2400">
                <a:ln w="0"/>
                <a:solidFill>
                  <a:schemeClr val="bg1"/>
                </a:solidFill>
                <a:effectLst>
                  <a:outerShdw blurRad="38100" dist="25400" dir="5400000" algn="ctr" rotWithShape="0">
                    <a:srgbClr val="6E747A">
                      <a:alpha val="43000"/>
                    </a:srgbClr>
                  </a:outerShdw>
                </a:effectLst>
              </a:rPr>
              <a:t>Instinct</a:t>
            </a:r>
          </a:p>
        </p:txBody>
      </p:sp>
      <p:sp>
        <p:nvSpPr>
          <p:cNvPr id="23" name="TextBox 22">
            <a:extLst>
              <a:ext uri="{FF2B5EF4-FFF2-40B4-BE49-F238E27FC236}">
                <a16:creationId xmlns:a16="http://schemas.microsoft.com/office/drawing/2014/main" id="{806866A0-17FE-1E41-91AA-B03FC4D95A7C}"/>
              </a:ext>
            </a:extLst>
          </p:cNvPr>
          <p:cNvSpPr txBox="1"/>
          <p:nvPr/>
        </p:nvSpPr>
        <p:spPr>
          <a:xfrm>
            <a:off x="8566802" y="3083199"/>
            <a:ext cx="1742887"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400">
                <a:ln w="0"/>
                <a:solidFill>
                  <a:schemeClr val="bg1"/>
                </a:solidFill>
                <a:effectLst>
                  <a:outerShdw blurRad="38100" dist="25400" dir="5400000" algn="ctr" rotWithShape="0">
                    <a:srgbClr val="6E747A">
                      <a:alpha val="43000"/>
                    </a:srgbClr>
                  </a:outerShdw>
                </a:effectLst>
              </a:rPr>
              <a:t>Back on Job</a:t>
            </a:r>
          </a:p>
        </p:txBody>
      </p:sp>
      <p:sp>
        <p:nvSpPr>
          <p:cNvPr id="24" name="TextBox 23">
            <a:extLst>
              <a:ext uri="{FF2B5EF4-FFF2-40B4-BE49-F238E27FC236}">
                <a16:creationId xmlns:a16="http://schemas.microsoft.com/office/drawing/2014/main" id="{A261D645-F02F-AB45-A1D7-0794E8E1D1F3}"/>
              </a:ext>
            </a:extLst>
          </p:cNvPr>
          <p:cNvSpPr txBox="1"/>
          <p:nvPr/>
        </p:nvSpPr>
        <p:spPr>
          <a:xfrm>
            <a:off x="7490166" y="4767811"/>
            <a:ext cx="2242620" cy="461665"/>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400">
                <a:ln w="0"/>
                <a:solidFill>
                  <a:schemeClr val="bg1"/>
                </a:solidFill>
                <a:effectLst>
                  <a:outerShdw blurRad="38100" dist="19050" dir="2700000" algn="tl" rotWithShape="0">
                    <a:schemeClr val="dk1">
                      <a:alpha val="40000"/>
                    </a:schemeClr>
                  </a:outerShdw>
                </a:effectLst>
              </a:rPr>
              <a:t>Non-cognitivism</a:t>
            </a:r>
          </a:p>
        </p:txBody>
      </p:sp>
      <p:sp>
        <p:nvSpPr>
          <p:cNvPr id="29" name="TextBox 28">
            <a:extLst>
              <a:ext uri="{FF2B5EF4-FFF2-40B4-BE49-F238E27FC236}">
                <a16:creationId xmlns:a16="http://schemas.microsoft.com/office/drawing/2014/main" id="{16271228-5D3C-304C-8D86-D6E508EADCF3}"/>
              </a:ext>
            </a:extLst>
          </p:cNvPr>
          <p:cNvSpPr txBox="1"/>
          <p:nvPr/>
        </p:nvSpPr>
        <p:spPr>
          <a:xfrm>
            <a:off x="8703025" y="5219486"/>
            <a:ext cx="1598696" cy="461665"/>
          </a:xfrm>
          <a:prstGeom prst="rect">
            <a:avLst/>
          </a:prstGeom>
          <a:pattFill prst="pct70">
            <a:fgClr>
              <a:srgbClr val="C00000"/>
            </a:fgClr>
            <a:bgClr>
              <a:schemeClr val="bg1"/>
            </a:bgClr>
          </a:patt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pPr algn="ctr"/>
            <a:r>
              <a:rPr lang="en-US" sz="2400">
                <a:ln w="0"/>
                <a:solidFill>
                  <a:schemeClr val="bg1"/>
                </a:solidFill>
                <a:effectLst>
                  <a:outerShdw blurRad="38100" dist="19050" dir="2700000" algn="tl" rotWithShape="0">
                    <a:schemeClr val="dk1">
                      <a:alpha val="40000"/>
                    </a:schemeClr>
                  </a:outerShdw>
                </a:effectLst>
              </a:rPr>
              <a:t>Morality</a:t>
            </a:r>
          </a:p>
        </p:txBody>
      </p:sp>
      <p:cxnSp>
        <p:nvCxnSpPr>
          <p:cNvPr id="37" name="Straight Arrow Connector 36">
            <a:extLst>
              <a:ext uri="{FF2B5EF4-FFF2-40B4-BE49-F238E27FC236}">
                <a16:creationId xmlns:a16="http://schemas.microsoft.com/office/drawing/2014/main" id="{9AE8DA1C-52BB-E74A-807A-38054B48BAC6}"/>
              </a:ext>
            </a:extLst>
          </p:cNvPr>
          <p:cNvCxnSpPr>
            <a:cxnSpLocks/>
            <a:stCxn id="22" idx="2"/>
            <a:endCxn id="24" idx="0"/>
          </p:cNvCxnSpPr>
          <p:nvPr/>
        </p:nvCxnSpPr>
        <p:spPr>
          <a:xfrm>
            <a:off x="7688565" y="2105164"/>
            <a:ext cx="922911" cy="2662647"/>
          </a:xfrm>
          <a:prstGeom prst="straightConnector1">
            <a:avLst/>
          </a:prstGeom>
          <a:ln w="38100" cap="flat" cmpd="sng" algn="ctr">
            <a:solidFill>
              <a:srgbClr val="C00000"/>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cxnSp>
        <p:nvCxnSpPr>
          <p:cNvPr id="49" name="Straight Arrow Connector 48">
            <a:extLst>
              <a:ext uri="{FF2B5EF4-FFF2-40B4-BE49-F238E27FC236}">
                <a16:creationId xmlns:a16="http://schemas.microsoft.com/office/drawing/2014/main" id="{D35FFD48-1F9E-B641-8D3C-858651740B6B}"/>
              </a:ext>
            </a:extLst>
          </p:cNvPr>
          <p:cNvCxnSpPr>
            <a:cxnSpLocks/>
            <a:stCxn id="24" idx="0"/>
          </p:cNvCxnSpPr>
          <p:nvPr/>
        </p:nvCxnSpPr>
        <p:spPr>
          <a:xfrm flipV="1">
            <a:off x="8611476" y="3482787"/>
            <a:ext cx="862873" cy="1285024"/>
          </a:xfrm>
          <a:prstGeom prst="straightConnector1">
            <a:avLst/>
          </a:prstGeom>
          <a:ln w="381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156E026-E374-F84A-BFF2-A7C87AEA3753}"/>
              </a:ext>
            </a:extLst>
          </p:cNvPr>
          <p:cNvSpPr txBox="1"/>
          <p:nvPr/>
        </p:nvSpPr>
        <p:spPr>
          <a:xfrm>
            <a:off x="9520302" y="3523599"/>
            <a:ext cx="2242621" cy="461665"/>
          </a:xfrm>
          <a:prstGeom prst="rect">
            <a:avLst/>
          </a:prstGeom>
          <a:pattFill prst="pct60">
            <a:fgClr>
              <a:schemeClr val="accent6"/>
            </a:fgClr>
            <a:bgClr>
              <a:schemeClr val="bg1"/>
            </a:bgClr>
          </a:patt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400">
                <a:ln w="0"/>
                <a:solidFill>
                  <a:schemeClr val="bg1"/>
                </a:solidFill>
                <a:effectLst>
                  <a:outerShdw blurRad="38100" dist="25400" dir="5400000" algn="ctr" rotWithShape="0">
                    <a:srgbClr val="6E747A">
                      <a:alpha val="43000"/>
                    </a:srgbClr>
                  </a:outerShdw>
                </a:effectLst>
              </a:rPr>
              <a:t>Practical Reason</a:t>
            </a:r>
          </a:p>
        </p:txBody>
      </p:sp>
      <p:pic>
        <p:nvPicPr>
          <p:cNvPr id="53" name="Picture 52">
            <a:extLst>
              <a:ext uri="{FF2B5EF4-FFF2-40B4-BE49-F238E27FC236}">
                <a16:creationId xmlns:a16="http://schemas.microsoft.com/office/drawing/2014/main" id="{9B65E562-A845-C24C-ACC4-D6621239D36F}"/>
              </a:ext>
            </a:extLst>
          </p:cNvPr>
          <p:cNvPicPr>
            <a:picLocks noChangeAspect="1"/>
          </p:cNvPicPr>
          <p:nvPr/>
        </p:nvPicPr>
        <p:blipFill>
          <a:blip r:embed="rId6"/>
          <a:stretch>
            <a:fillRect/>
          </a:stretch>
        </p:blipFill>
        <p:spPr>
          <a:xfrm>
            <a:off x="9822185" y="1079935"/>
            <a:ext cx="1237383" cy="1237383"/>
          </a:xfrm>
          <a:prstGeom prst="rect">
            <a:avLst/>
          </a:prstGeom>
        </p:spPr>
      </p:pic>
      <p:sp>
        <p:nvSpPr>
          <p:cNvPr id="54" name="TextBox 53">
            <a:extLst>
              <a:ext uri="{FF2B5EF4-FFF2-40B4-BE49-F238E27FC236}">
                <a16:creationId xmlns:a16="http://schemas.microsoft.com/office/drawing/2014/main" id="{3D273D14-600A-4A4A-B55C-19EC1E9EAE3D}"/>
              </a:ext>
            </a:extLst>
          </p:cNvPr>
          <p:cNvSpPr txBox="1"/>
          <p:nvPr/>
        </p:nvSpPr>
        <p:spPr>
          <a:xfrm>
            <a:off x="10915967" y="3855440"/>
            <a:ext cx="640191" cy="707886"/>
          </a:xfrm>
          <a:prstGeom prst="rect">
            <a:avLst/>
          </a:prstGeom>
          <a:noFill/>
        </p:spPr>
        <p:txBody>
          <a:bodyPr wrap="square" rtlCol="0">
            <a:spAutoFit/>
          </a:bodyPr>
          <a:lstStyle/>
          <a:p>
            <a:r>
              <a:rPr lang="en-GB" sz="4000" b="1">
                <a:solidFill>
                  <a:schemeClr val="accent6"/>
                </a:solidFill>
              </a:rPr>
              <a:t>✓</a:t>
            </a:r>
            <a:endParaRPr lang="en-US" sz="4000"/>
          </a:p>
        </p:txBody>
      </p:sp>
      <p:sp>
        <p:nvSpPr>
          <p:cNvPr id="55" name="TextBox 54">
            <a:extLst>
              <a:ext uri="{FF2B5EF4-FFF2-40B4-BE49-F238E27FC236}">
                <a16:creationId xmlns:a16="http://schemas.microsoft.com/office/drawing/2014/main" id="{E16FF114-1ADA-6649-AD92-7B4852526AE7}"/>
              </a:ext>
            </a:extLst>
          </p:cNvPr>
          <p:cNvSpPr txBox="1"/>
          <p:nvPr/>
        </p:nvSpPr>
        <p:spPr>
          <a:xfrm>
            <a:off x="10483092" y="4958223"/>
            <a:ext cx="576476" cy="707886"/>
          </a:xfrm>
          <a:prstGeom prst="rect">
            <a:avLst/>
          </a:prstGeom>
          <a:noFill/>
        </p:spPr>
        <p:txBody>
          <a:bodyPr wrap="square" rtlCol="0">
            <a:spAutoFit/>
          </a:bodyPr>
          <a:lstStyle/>
          <a:p>
            <a:r>
              <a:rPr lang="en-GB" sz="4000" b="1">
                <a:solidFill>
                  <a:srgbClr val="FF0000"/>
                </a:solidFill>
              </a:rPr>
              <a:t>✕</a:t>
            </a:r>
            <a:endParaRPr lang="en-US" sz="4000"/>
          </a:p>
        </p:txBody>
      </p:sp>
      <p:sp>
        <p:nvSpPr>
          <p:cNvPr id="5" name="Frame 4">
            <a:extLst>
              <a:ext uri="{FF2B5EF4-FFF2-40B4-BE49-F238E27FC236}">
                <a16:creationId xmlns:a16="http://schemas.microsoft.com/office/drawing/2014/main" id="{A103473E-83B4-8843-B762-74778464F430}"/>
              </a:ext>
            </a:extLst>
          </p:cNvPr>
          <p:cNvSpPr/>
          <p:nvPr/>
        </p:nvSpPr>
        <p:spPr>
          <a:xfrm>
            <a:off x="357361" y="2868872"/>
            <a:ext cx="6479214" cy="1727364"/>
          </a:xfrm>
          <a:prstGeom prst="frame">
            <a:avLst/>
          </a:prstGeom>
          <a:solidFill>
            <a:schemeClr val="accent6">
              <a:lumMod val="60000"/>
              <a:lumOff val="4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pic>
        <p:nvPicPr>
          <p:cNvPr id="10" name="Picture 9" descr="A person in a costume&#10;&#10;Description automatically generated with medium confidence">
            <a:extLst>
              <a:ext uri="{FF2B5EF4-FFF2-40B4-BE49-F238E27FC236}">
                <a16:creationId xmlns:a16="http://schemas.microsoft.com/office/drawing/2014/main" id="{CC767DDB-A59E-E84B-ACDC-3E9A9EFCD7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5844" y="4778237"/>
            <a:ext cx="1177292" cy="1105700"/>
          </a:xfrm>
          <a:prstGeom prst="rect">
            <a:avLst/>
          </a:prstGeom>
        </p:spPr>
      </p:pic>
    </p:spTree>
    <p:extLst>
      <p:ext uri="{BB962C8B-B14F-4D97-AF65-F5344CB8AC3E}">
        <p14:creationId xmlns:p14="http://schemas.microsoft.com/office/powerpoint/2010/main" val="327985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9" grpId="0" animBg="1"/>
      <p:bldP spid="30" grpId="0" animBg="1"/>
      <p:bldP spid="54" grpId="1"/>
      <p:bldP spid="55"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a:solidFill>
                  <a:srgbClr val="0070C0"/>
                </a:solidFill>
              </a:rPr>
              <a:t>Better Angels</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908539" y="1464100"/>
            <a:ext cx="7309338" cy="4892250"/>
          </a:xfrm>
        </p:spPr>
        <p:txBody>
          <a:bodyPr>
            <a:normAutofit lnSpcReduction="10000"/>
          </a:bodyPr>
          <a:lstStyle/>
          <a:p>
            <a:pPr marL="0" indent="0">
              <a:buNone/>
            </a:pPr>
            <a:r>
              <a:rPr lang="en-GB" sz="3000"/>
              <a:t>Overwhelming long-run trends of reduction in violence, and improvements in morality, practical reasoning and welfare.</a:t>
            </a:r>
          </a:p>
          <a:p>
            <a:pPr marL="0" indent="0">
              <a:buNone/>
            </a:pPr>
            <a:r>
              <a:rPr lang="en-GB" sz="3000"/>
              <a:t>Violent deaths reduced by factor of 50.</a:t>
            </a:r>
          </a:p>
          <a:p>
            <a:pPr marL="0" indent="0">
              <a:buNone/>
            </a:pPr>
            <a:r>
              <a:rPr lang="en-GB" sz="3000"/>
              <a:t>Due to moving past instincts such as honour, revenge, nationalism and religion to more rational and scientific focus on individual welfare.</a:t>
            </a:r>
          </a:p>
          <a:p>
            <a:pPr marL="0" indent="0">
              <a:buNone/>
            </a:pPr>
            <a:r>
              <a:rPr lang="en-GB" sz="3000"/>
              <a:t>History suggests ethics best when focused on directly or collectively improving welfare.</a:t>
            </a:r>
          </a:p>
          <a:p>
            <a:pPr marL="0" indent="0">
              <a:buNone/>
            </a:pPr>
            <a:r>
              <a:rPr lang="en-GB"/>
              <a:t> </a:t>
            </a:r>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17</a:t>
            </a:fld>
            <a:endParaRPr lang="en-GB"/>
          </a:p>
        </p:txBody>
      </p:sp>
      <p:pic>
        <p:nvPicPr>
          <p:cNvPr id="5" name="Picture 2">
            <a:extLst>
              <a:ext uri="{FF2B5EF4-FFF2-40B4-BE49-F238E27FC236}">
                <a16:creationId xmlns:a16="http://schemas.microsoft.com/office/drawing/2014/main" id="{B9E3A9B9-B8C2-FD43-A840-6F568EDDB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5170" y="3683913"/>
            <a:ext cx="1554187" cy="23888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914C8ED-363E-7F49-A6CF-13A1FD6A3899}"/>
              </a:ext>
            </a:extLst>
          </p:cNvPr>
          <p:cNvPicPr>
            <a:picLocks noChangeAspect="1"/>
          </p:cNvPicPr>
          <p:nvPr/>
        </p:nvPicPr>
        <p:blipFill>
          <a:blip r:embed="rId4"/>
          <a:stretch>
            <a:fillRect/>
          </a:stretch>
        </p:blipFill>
        <p:spPr>
          <a:xfrm>
            <a:off x="9301882" y="917712"/>
            <a:ext cx="1927475" cy="2595163"/>
          </a:xfrm>
          <a:prstGeom prst="rect">
            <a:avLst/>
          </a:prstGeom>
        </p:spPr>
      </p:pic>
    </p:spTree>
    <p:extLst>
      <p:ext uri="{BB962C8B-B14F-4D97-AF65-F5344CB8AC3E}">
        <p14:creationId xmlns:p14="http://schemas.microsoft.com/office/powerpoint/2010/main" val="339121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a:solidFill>
                  <a:srgbClr val="0070C0"/>
                </a:solidFill>
              </a:rPr>
              <a:t>Motivating Reasons</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00624"/>
            <a:ext cx="10515600" cy="5257375"/>
          </a:xfrm>
        </p:spPr>
        <p:txBody>
          <a:bodyPr>
            <a:normAutofit/>
          </a:bodyPr>
          <a:lstStyle/>
          <a:p>
            <a:pPr marL="0" indent="0">
              <a:buNone/>
            </a:pPr>
            <a:r>
              <a:rPr lang="en-GB"/>
              <a:t>Easier motivation to follow social arrangements (norm following) than to give direct help beyond duty (supererogation.)</a:t>
            </a:r>
          </a:p>
          <a:p>
            <a:pPr marL="0" indent="0">
              <a:buNone/>
            </a:pPr>
            <a:r>
              <a:rPr lang="en-GB"/>
              <a:t>Social expectations and sanctions support norms.</a:t>
            </a:r>
          </a:p>
          <a:p>
            <a:pPr marL="0" indent="0">
              <a:buNone/>
            </a:pPr>
            <a:r>
              <a:rPr lang="en-GB"/>
              <a:t>Compare returning wallet and giving to effective charity</a:t>
            </a:r>
          </a:p>
          <a:p>
            <a:pPr marL="0" indent="0">
              <a:buNone/>
            </a:pPr>
            <a:endParaRPr lang="en-GB"/>
          </a:p>
          <a:p>
            <a:pPr marL="0" indent="0">
              <a:buNone/>
            </a:pPr>
            <a:r>
              <a:rPr lang="en-GB"/>
              <a:t> </a:t>
            </a:r>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18</a:t>
            </a:fld>
            <a:endParaRPr lang="en-GB"/>
          </a:p>
        </p:txBody>
      </p:sp>
    </p:spTree>
    <p:extLst>
      <p:ext uri="{BB962C8B-B14F-4D97-AF65-F5344CB8AC3E}">
        <p14:creationId xmlns:p14="http://schemas.microsoft.com/office/powerpoint/2010/main" val="35069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a:solidFill>
                  <a:srgbClr val="0070C0"/>
                </a:solidFill>
              </a:rPr>
              <a:t>Motivating Reasons for Norm Following </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770290"/>
            <a:ext cx="10515600" cy="5257375"/>
          </a:xfrm>
        </p:spPr>
        <p:txBody>
          <a:bodyPr>
            <a:normAutofit/>
          </a:bodyPr>
          <a:lstStyle/>
          <a:p>
            <a:pPr marL="0" indent="0">
              <a:buNone/>
            </a:pPr>
            <a:r>
              <a:rPr lang="en-GB"/>
              <a:t>Multiple motivations to return wallet</a:t>
            </a:r>
          </a:p>
          <a:p>
            <a:pPr>
              <a:buFontTx/>
              <a:buChar char="-"/>
            </a:pPr>
            <a:r>
              <a:rPr lang="en-GB"/>
              <a:t>Legal penalties</a:t>
            </a:r>
          </a:p>
          <a:p>
            <a:pPr>
              <a:buFontTx/>
              <a:buChar char="-"/>
            </a:pPr>
            <a:r>
              <a:rPr lang="en-GB"/>
              <a:t>Revenge</a:t>
            </a:r>
          </a:p>
          <a:p>
            <a:pPr>
              <a:buFontTx/>
              <a:buChar char="-"/>
            </a:pPr>
            <a:r>
              <a:rPr lang="en-GB"/>
              <a:t>Gossip</a:t>
            </a:r>
          </a:p>
          <a:p>
            <a:pPr>
              <a:buFontTx/>
              <a:buChar char="-"/>
            </a:pPr>
            <a:r>
              <a:rPr lang="en-GB"/>
              <a:t>Reputation</a:t>
            </a:r>
          </a:p>
          <a:p>
            <a:pPr marL="0" indent="0">
              <a:buNone/>
            </a:pPr>
            <a:r>
              <a:rPr lang="en-GB"/>
              <a:t>Evolved sanctions of reactive attitudes.</a:t>
            </a:r>
          </a:p>
          <a:p>
            <a:pPr marL="0" indent="0">
              <a:buNone/>
            </a:pPr>
            <a:r>
              <a:rPr lang="en-GB"/>
              <a:t>Make returning wallet easy.</a:t>
            </a:r>
          </a:p>
          <a:p>
            <a:pPr marL="0" indent="0">
              <a:buNone/>
            </a:pPr>
            <a:r>
              <a:rPr lang="en-GB"/>
              <a:t> </a:t>
            </a:r>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19</a:t>
            </a:fld>
            <a:endParaRPr lang="en-GB"/>
          </a:p>
        </p:txBody>
      </p:sp>
      <p:pic>
        <p:nvPicPr>
          <p:cNvPr id="5" name="Picture 4">
            <a:extLst>
              <a:ext uri="{FF2B5EF4-FFF2-40B4-BE49-F238E27FC236}">
                <a16:creationId xmlns:a16="http://schemas.microsoft.com/office/drawing/2014/main" id="{645DFAA5-61CD-554A-A7A2-C4F9FF7F7004}"/>
              </a:ext>
            </a:extLst>
          </p:cNvPr>
          <p:cNvPicPr>
            <a:picLocks noChangeAspect="1"/>
          </p:cNvPicPr>
          <p:nvPr/>
        </p:nvPicPr>
        <p:blipFill>
          <a:blip r:embed="rId3"/>
          <a:stretch>
            <a:fillRect/>
          </a:stretch>
        </p:blipFill>
        <p:spPr>
          <a:xfrm>
            <a:off x="7403365" y="2635005"/>
            <a:ext cx="3289850" cy="2054550"/>
          </a:xfrm>
          <a:prstGeom prst="rect">
            <a:avLst/>
          </a:prstGeom>
        </p:spPr>
      </p:pic>
    </p:spTree>
    <p:extLst>
      <p:ext uri="{BB962C8B-B14F-4D97-AF65-F5344CB8AC3E}">
        <p14:creationId xmlns:p14="http://schemas.microsoft.com/office/powerpoint/2010/main" val="233790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lstStyle/>
          <a:p>
            <a:r>
              <a:rPr lang="en-GB" b="1" dirty="0">
                <a:solidFill>
                  <a:srgbClr val="0070C0"/>
                </a:solidFill>
              </a:rPr>
              <a:t>Normative and Motivating Reasons</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00625"/>
            <a:ext cx="10515600" cy="4892250"/>
          </a:xfrm>
        </p:spPr>
        <p:txBody>
          <a:bodyPr>
            <a:normAutofit/>
          </a:bodyPr>
          <a:lstStyle/>
          <a:p>
            <a:pPr marL="0" indent="0">
              <a:buNone/>
            </a:pPr>
            <a:endParaRPr lang="en-GB" sz="3200" dirty="0"/>
          </a:p>
          <a:p>
            <a:pPr marL="0" indent="0">
              <a:buNone/>
            </a:pPr>
            <a:r>
              <a:rPr lang="en-GB" sz="3200" dirty="0"/>
              <a:t>Why Should I Be Good?</a:t>
            </a:r>
          </a:p>
          <a:p>
            <a:pPr marL="0" indent="0">
              <a:buNone/>
            </a:pPr>
            <a:endParaRPr lang="en-GB" sz="3200" dirty="0"/>
          </a:p>
          <a:p>
            <a:pPr marL="0" indent="0">
              <a:buNone/>
            </a:pPr>
            <a:r>
              <a:rPr lang="en-GB" sz="3200" dirty="0"/>
              <a:t>Normative reasons – why an action is itself good</a:t>
            </a:r>
          </a:p>
          <a:p>
            <a:pPr marL="0" indent="0">
              <a:buNone/>
            </a:pPr>
            <a:endParaRPr lang="en-GB" sz="3200" dirty="0"/>
          </a:p>
          <a:p>
            <a:pPr marL="0" indent="0">
              <a:buNone/>
            </a:pPr>
            <a:r>
              <a:rPr lang="en-GB" sz="3200" dirty="0"/>
              <a:t>Motivating reasons – why I may be motivated </a:t>
            </a:r>
          </a:p>
          <a:p>
            <a:pPr marL="0" indent="0">
              <a:buNone/>
            </a:pPr>
            <a:endParaRPr lang="en-GB" sz="3200" dirty="0"/>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2</a:t>
            </a:fld>
            <a:endParaRPr lang="en-GB" dirty="0"/>
          </a:p>
        </p:txBody>
      </p:sp>
    </p:spTree>
    <p:extLst>
      <p:ext uri="{BB962C8B-B14F-4D97-AF65-F5344CB8AC3E}">
        <p14:creationId xmlns:p14="http://schemas.microsoft.com/office/powerpoint/2010/main" val="99022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a:solidFill>
                  <a:srgbClr val="0070C0"/>
                </a:solidFill>
              </a:rPr>
              <a:t>Motivating Reasons for Individual Action </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00626"/>
            <a:ext cx="10515600" cy="4892250"/>
          </a:xfrm>
        </p:spPr>
        <p:txBody>
          <a:bodyPr>
            <a:normAutofit/>
          </a:bodyPr>
          <a:lstStyle/>
          <a:p>
            <a:pPr marL="0" indent="0">
              <a:buNone/>
            </a:pPr>
            <a:r>
              <a:rPr lang="en-GB"/>
              <a:t>Often harder to motivate. Even care for future self is hard.</a:t>
            </a:r>
          </a:p>
          <a:p>
            <a:pPr>
              <a:buClr>
                <a:schemeClr val="accent1"/>
              </a:buClr>
            </a:pPr>
            <a:r>
              <a:rPr lang="en-GB"/>
              <a:t>Desire to do what is right, motivated by normative reason </a:t>
            </a:r>
          </a:p>
          <a:p>
            <a:pPr>
              <a:buClr>
                <a:schemeClr val="accent1"/>
              </a:buClr>
            </a:pPr>
            <a:r>
              <a:rPr lang="en-GB"/>
              <a:t>Sympathy</a:t>
            </a:r>
          </a:p>
          <a:p>
            <a:pPr>
              <a:buClr>
                <a:schemeClr val="accent1"/>
              </a:buClr>
            </a:pPr>
            <a:r>
              <a:rPr lang="en-GB"/>
              <a:t>Good habits</a:t>
            </a:r>
          </a:p>
          <a:p>
            <a:pPr>
              <a:buClr>
                <a:schemeClr val="accent1"/>
              </a:buClr>
            </a:pPr>
            <a:r>
              <a:rPr lang="en-GB"/>
              <a:t>Commitments</a:t>
            </a:r>
          </a:p>
          <a:p>
            <a:pPr>
              <a:buClr>
                <a:schemeClr val="accent1"/>
              </a:buClr>
            </a:pPr>
            <a:r>
              <a:rPr lang="en-GB"/>
              <a:t>Good people and environment</a:t>
            </a:r>
          </a:p>
          <a:p>
            <a:pPr>
              <a:buClr>
                <a:schemeClr val="accent1"/>
              </a:buClr>
            </a:pPr>
            <a:r>
              <a:rPr lang="en-GB"/>
              <a:t>Make normative reasons more vivid</a:t>
            </a:r>
          </a:p>
          <a:p>
            <a:pPr marL="0" indent="0">
              <a:buNone/>
            </a:pPr>
            <a:r>
              <a:rPr lang="en-GB"/>
              <a:t>But moral progress more about societies adopting better norms than individuals exercising will power to do good </a:t>
            </a:r>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20</a:t>
            </a:fld>
            <a:endParaRPr lang="en-GB"/>
          </a:p>
        </p:txBody>
      </p:sp>
    </p:spTree>
    <p:extLst>
      <p:ext uri="{BB962C8B-B14F-4D97-AF65-F5344CB8AC3E}">
        <p14:creationId xmlns:p14="http://schemas.microsoft.com/office/powerpoint/2010/main" val="98453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a:solidFill>
                  <a:srgbClr val="0070C0"/>
                </a:solidFill>
              </a:rPr>
              <a:t>A View of Ethics</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00626"/>
            <a:ext cx="10515600" cy="4892250"/>
          </a:xfrm>
        </p:spPr>
        <p:txBody>
          <a:bodyPr>
            <a:normAutofit/>
          </a:bodyPr>
          <a:lstStyle/>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21</a:t>
            </a:fld>
            <a:endParaRPr lang="en-GB"/>
          </a:p>
        </p:txBody>
      </p:sp>
      <p:sp>
        <p:nvSpPr>
          <p:cNvPr id="5" name="Rectangle 4">
            <a:extLst>
              <a:ext uri="{FF2B5EF4-FFF2-40B4-BE49-F238E27FC236}">
                <a16:creationId xmlns:a16="http://schemas.microsoft.com/office/drawing/2014/main" id="{4D43EE77-B267-684A-86A0-4830018A0A1E}"/>
              </a:ext>
            </a:extLst>
          </p:cNvPr>
          <p:cNvSpPr/>
          <p:nvPr/>
        </p:nvSpPr>
        <p:spPr>
          <a:xfrm>
            <a:off x="838200" y="1465552"/>
            <a:ext cx="8789086" cy="4093428"/>
          </a:xfrm>
          <a:prstGeom prst="rect">
            <a:avLst/>
          </a:prstGeom>
        </p:spPr>
        <p:txBody>
          <a:bodyPr wrap="square">
            <a:spAutoFit/>
          </a:bodyPr>
          <a:lstStyle/>
          <a:p>
            <a:pPr marL="514350" indent="-370350">
              <a:spcAft>
                <a:spcPts val="1200"/>
              </a:spcAft>
              <a:buSzPct val="100000"/>
              <a:buFont typeface="+mj-lt"/>
              <a:buAutoNum type="arabicPeriod"/>
            </a:pPr>
            <a:r>
              <a:rPr lang="en-GB" sz="2200">
                <a:solidFill>
                  <a:schemeClr val="accent1"/>
                </a:solidFill>
              </a:rPr>
              <a:t>Practical Reason is a central function.</a:t>
            </a:r>
            <a:r>
              <a:rPr lang="en-GB" sz="2200"/>
              <a:t> Choices are made at levels from the personal to the political.</a:t>
            </a:r>
          </a:p>
          <a:p>
            <a:pPr marL="514350" indent="-370350">
              <a:spcAft>
                <a:spcPts val="1200"/>
              </a:spcAft>
              <a:buSzPct val="100000"/>
              <a:buFont typeface="+mj-lt"/>
              <a:buAutoNum type="arabicPeriod"/>
            </a:pPr>
            <a:r>
              <a:rPr lang="en-GB" sz="2200">
                <a:solidFill>
                  <a:schemeClr val="accent1"/>
                </a:solidFill>
              </a:rPr>
              <a:t>A simple nature</a:t>
            </a:r>
            <a:r>
              <a:rPr lang="en-GB" sz="2200"/>
              <a:t>. Practical reason is judgements of ends and means. </a:t>
            </a:r>
          </a:p>
          <a:p>
            <a:pPr marL="514350" indent="-370350">
              <a:spcAft>
                <a:spcPts val="1200"/>
              </a:spcAft>
              <a:buSzPct val="100000"/>
              <a:buFont typeface="+mj-lt"/>
              <a:buAutoNum type="arabicPeriod"/>
            </a:pPr>
            <a:r>
              <a:rPr lang="en-GB" sz="2200">
                <a:solidFill>
                  <a:schemeClr val="accent1"/>
                </a:solidFill>
              </a:rPr>
              <a:t>It matters</a:t>
            </a:r>
            <a:r>
              <a:rPr lang="en-GB" sz="2200"/>
              <a:t>. Making good choices matters because it affects welfare and other valued ends. </a:t>
            </a:r>
          </a:p>
          <a:p>
            <a:pPr marL="514350" indent="-370350">
              <a:spcAft>
                <a:spcPts val="1200"/>
              </a:spcAft>
              <a:buSzPct val="100000"/>
              <a:buFont typeface="+mj-lt"/>
              <a:buAutoNum type="arabicPeriod"/>
            </a:pPr>
            <a:r>
              <a:rPr lang="en-GB" sz="2200">
                <a:solidFill>
                  <a:schemeClr val="accent1"/>
                </a:solidFill>
              </a:rPr>
              <a:t>Instincts dominate </a:t>
            </a:r>
            <a:r>
              <a:rPr lang="en-GB" sz="2200"/>
              <a:t>. We have evolved to mainly choose instinctively. Instinctive mind like elephant with reason as rider. </a:t>
            </a:r>
          </a:p>
          <a:p>
            <a:pPr marL="514350" indent="-370350">
              <a:spcAft>
                <a:spcPts val="1200"/>
              </a:spcAft>
              <a:buSzPct val="100000"/>
              <a:buFont typeface="+mj-lt"/>
              <a:buAutoNum type="arabicPeriod"/>
            </a:pPr>
            <a:r>
              <a:rPr lang="en-GB" sz="2200">
                <a:solidFill>
                  <a:schemeClr val="accent1"/>
                </a:solidFill>
              </a:rPr>
              <a:t>Reasoning plays part and improves</a:t>
            </a:r>
            <a:r>
              <a:rPr lang="en-GB" sz="2200"/>
              <a:t>. But practical reasoning plays an important part.  Practical knowledge advances collectively, perhaps slower than factual knowledge.  </a:t>
            </a:r>
          </a:p>
        </p:txBody>
      </p:sp>
      <p:pic>
        <p:nvPicPr>
          <p:cNvPr id="7" name="Picture 6" descr="A person riding on top of a large elephant&#10;&#10;Description automatically generated with low confidence">
            <a:extLst>
              <a:ext uri="{FF2B5EF4-FFF2-40B4-BE49-F238E27FC236}">
                <a16:creationId xmlns:a16="http://schemas.microsoft.com/office/drawing/2014/main" id="{4F24AE5A-4B86-7D49-8AF5-453453DB5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2185" y="3632447"/>
            <a:ext cx="2010720" cy="2265088"/>
          </a:xfrm>
          <a:prstGeom prst="rect">
            <a:avLst/>
          </a:prstGeom>
        </p:spPr>
      </p:pic>
      <p:pic>
        <p:nvPicPr>
          <p:cNvPr id="8" name="Picture 7">
            <a:extLst>
              <a:ext uri="{FF2B5EF4-FFF2-40B4-BE49-F238E27FC236}">
                <a16:creationId xmlns:a16="http://schemas.microsoft.com/office/drawing/2014/main" id="{6ABD95B9-29C3-4A43-8F32-20A23CF9030C}"/>
              </a:ext>
            </a:extLst>
          </p:cNvPr>
          <p:cNvPicPr>
            <a:picLocks noChangeAspect="1"/>
          </p:cNvPicPr>
          <p:nvPr/>
        </p:nvPicPr>
        <p:blipFill>
          <a:blip r:embed="rId4"/>
          <a:stretch>
            <a:fillRect/>
          </a:stretch>
        </p:blipFill>
        <p:spPr>
          <a:xfrm>
            <a:off x="10360982" y="914398"/>
            <a:ext cx="1237383" cy="1237383"/>
          </a:xfrm>
          <a:prstGeom prst="rect">
            <a:avLst/>
          </a:prstGeom>
        </p:spPr>
      </p:pic>
    </p:spTree>
    <p:extLst>
      <p:ext uri="{BB962C8B-B14F-4D97-AF65-F5344CB8AC3E}">
        <p14:creationId xmlns:p14="http://schemas.microsoft.com/office/powerpoint/2010/main" val="397911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a:solidFill>
                  <a:srgbClr val="0070C0"/>
                </a:solidFill>
              </a:rPr>
              <a:t>A View of Ethics - 2</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00626"/>
            <a:ext cx="10515600" cy="4892250"/>
          </a:xfrm>
        </p:spPr>
        <p:txBody>
          <a:bodyPr>
            <a:normAutofit/>
          </a:bodyPr>
          <a:lstStyle/>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22</a:t>
            </a:fld>
            <a:endParaRPr lang="en-GB"/>
          </a:p>
        </p:txBody>
      </p:sp>
      <p:sp>
        <p:nvSpPr>
          <p:cNvPr id="5" name="Rectangle 4">
            <a:extLst>
              <a:ext uri="{FF2B5EF4-FFF2-40B4-BE49-F238E27FC236}">
                <a16:creationId xmlns:a16="http://schemas.microsoft.com/office/drawing/2014/main" id="{4D43EE77-B267-684A-86A0-4830018A0A1E}"/>
              </a:ext>
            </a:extLst>
          </p:cNvPr>
          <p:cNvSpPr/>
          <p:nvPr/>
        </p:nvSpPr>
        <p:spPr>
          <a:xfrm>
            <a:off x="838200" y="1492205"/>
            <a:ext cx="10048103" cy="4770537"/>
          </a:xfrm>
          <a:prstGeom prst="rect">
            <a:avLst/>
          </a:prstGeom>
        </p:spPr>
        <p:txBody>
          <a:bodyPr wrap="square">
            <a:spAutoFit/>
          </a:bodyPr>
          <a:lstStyle/>
          <a:p>
            <a:pPr marL="514350" indent="-370350">
              <a:spcAft>
                <a:spcPts val="1200"/>
              </a:spcAft>
              <a:buSzPct val="100000"/>
              <a:buFont typeface="+mj-lt"/>
              <a:buAutoNum type="arabicPeriod" startAt="6"/>
            </a:pPr>
            <a:r>
              <a:rPr lang="en-GB" sz="2200">
                <a:solidFill>
                  <a:schemeClr val="accent1"/>
                </a:solidFill>
              </a:rPr>
              <a:t>Rules and norms</a:t>
            </a:r>
            <a:r>
              <a:rPr lang="en-GB" sz="2200"/>
              <a:t>. Rules and norms are important part of practical reason but morality does not have an independent existence. </a:t>
            </a:r>
          </a:p>
          <a:p>
            <a:pPr marL="514350" indent="-370350">
              <a:spcAft>
                <a:spcPts val="1200"/>
              </a:spcAft>
              <a:buSzPct val="100000"/>
              <a:buFont typeface="+mj-lt"/>
              <a:buAutoNum type="arabicPeriod" startAt="6"/>
            </a:pPr>
            <a:r>
              <a:rPr lang="en-GB" sz="2200">
                <a:solidFill>
                  <a:schemeClr val="accent1"/>
                </a:solidFill>
              </a:rPr>
              <a:t>Beyond moral instincts</a:t>
            </a:r>
            <a:r>
              <a:rPr lang="en-GB" sz="2200"/>
              <a:t>. We should use reason to improve on our moral instincts which evolved for gene survival not happiness and can dangerously mislead.</a:t>
            </a:r>
          </a:p>
          <a:p>
            <a:pPr marL="514350" indent="-370350">
              <a:spcAft>
                <a:spcPts val="1200"/>
              </a:spcAft>
              <a:buSzPct val="100000"/>
              <a:buFont typeface="+mj-lt"/>
              <a:buAutoNum type="arabicPeriod" startAt="6"/>
            </a:pPr>
            <a:r>
              <a:rPr lang="en-GB" sz="2200">
                <a:solidFill>
                  <a:schemeClr val="accent1"/>
                </a:solidFill>
              </a:rPr>
              <a:t>New priorities. </a:t>
            </a:r>
            <a:r>
              <a:rPr lang="en-GB" sz="2200"/>
              <a:t>Reasoning has become vital with greater power, opportunities, risks, interconnectedness and new issues beyond our evolutionary environment. Reasoning can lead to new priorities. </a:t>
            </a:r>
          </a:p>
          <a:p>
            <a:pPr marL="514350" indent="-370350">
              <a:spcAft>
                <a:spcPts val="1200"/>
              </a:spcAft>
              <a:buSzPct val="100000"/>
              <a:buFont typeface="+mj-lt"/>
              <a:buAutoNum type="arabicPeriod" startAt="6"/>
            </a:pPr>
            <a:r>
              <a:rPr lang="en-GB" sz="2200">
                <a:solidFill>
                  <a:schemeClr val="accent1"/>
                </a:solidFill>
              </a:rPr>
              <a:t>Welfare and questions.  </a:t>
            </a:r>
            <a:r>
              <a:rPr lang="en-GB" sz="2200"/>
              <a:t>Ends should include welfare. What is happiness? What is animal experience like? How should we value future generations?</a:t>
            </a:r>
          </a:p>
          <a:p>
            <a:pPr marL="514350" indent="-370350">
              <a:spcAft>
                <a:spcPts val="1200"/>
              </a:spcAft>
              <a:buSzPct val="100000"/>
              <a:buFont typeface="+mj-lt"/>
              <a:buAutoNum type="arabicPeriod" startAt="6"/>
            </a:pPr>
            <a:r>
              <a:rPr lang="en-GB" sz="2200">
                <a:solidFill>
                  <a:srgbClr val="0070C0"/>
                </a:solidFill>
              </a:rPr>
              <a:t>Normativity and motivation.</a:t>
            </a:r>
            <a:r>
              <a:rPr lang="en-GB" sz="2200"/>
              <a:t>  Work out what is good and then what may be achieved, recognising human nature. Progress will require institutional backing, not just  asking people to be good. </a:t>
            </a:r>
            <a:endParaRPr lang="en-GB" sz="2200">
              <a:solidFill>
                <a:srgbClr val="0070C0"/>
              </a:solidFill>
            </a:endParaRPr>
          </a:p>
        </p:txBody>
      </p:sp>
    </p:spTree>
    <p:extLst>
      <p:ext uri="{BB962C8B-B14F-4D97-AF65-F5344CB8AC3E}">
        <p14:creationId xmlns:p14="http://schemas.microsoft.com/office/powerpoint/2010/main" val="6229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a:xfrm>
            <a:off x="541637" y="482383"/>
            <a:ext cx="10812163" cy="1208305"/>
          </a:xfrm>
        </p:spPr>
        <p:txBody>
          <a:bodyPr>
            <a:normAutofit/>
          </a:bodyPr>
          <a:lstStyle/>
          <a:p>
            <a:r>
              <a:rPr lang="en-GB" b="1">
                <a:solidFill>
                  <a:srgbClr val="0070C0"/>
                </a:solidFill>
              </a:rPr>
              <a:t>Philosophy Is Back On The Job</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695864" y="1483367"/>
            <a:ext cx="7098307" cy="4892250"/>
          </a:xfrm>
        </p:spPr>
        <p:txBody>
          <a:bodyPr>
            <a:normAutofit/>
          </a:bodyPr>
          <a:lstStyle/>
          <a:p>
            <a:pPr marL="0" indent="0">
              <a:buNone/>
            </a:pPr>
            <a:r>
              <a:rPr lang="en-GB"/>
              <a:t>Philosophical Ethics progress over last forty years. </a:t>
            </a:r>
          </a:p>
          <a:p>
            <a:pPr marL="0" indent="0">
              <a:buNone/>
            </a:pPr>
            <a:r>
              <a:rPr lang="en-GB"/>
              <a:t>New thinking and incorporating psychology and  evolutionary theory.</a:t>
            </a:r>
          </a:p>
          <a:p>
            <a:pPr marL="0" indent="0">
              <a:buNone/>
            </a:pPr>
            <a:r>
              <a:rPr lang="en-GB"/>
              <a:t>Philosophers Peter Singer, Will MacAskill, Toby Ord. Influences from Derek Parfit, Henry Sidgwick </a:t>
            </a:r>
          </a:p>
          <a:p>
            <a:pPr marL="0" indent="0">
              <a:buNone/>
            </a:pPr>
            <a:r>
              <a:rPr lang="en-GB"/>
              <a:t>Psychologists Joshua Greene, Jonathan Haidt and Steven Pinker</a:t>
            </a:r>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FF533340-E880-3545-BBA4-EE69DBD0EF34}" type="slidenum">
              <a:rPr lang="en-GB" smtClean="0"/>
              <a:t>23</a:t>
            </a:fld>
            <a:endParaRPr lang="en-GB"/>
          </a:p>
        </p:txBody>
      </p:sp>
      <p:pic>
        <p:nvPicPr>
          <p:cNvPr id="5" name="Picture 4">
            <a:extLst>
              <a:ext uri="{FF2B5EF4-FFF2-40B4-BE49-F238E27FC236}">
                <a16:creationId xmlns:a16="http://schemas.microsoft.com/office/drawing/2014/main" id="{EF9D2F84-DA0D-EF44-82BF-254B8FF6D669}"/>
              </a:ext>
            </a:extLst>
          </p:cNvPr>
          <p:cNvPicPr>
            <a:picLocks noChangeAspect="1"/>
          </p:cNvPicPr>
          <p:nvPr/>
        </p:nvPicPr>
        <p:blipFill rotWithShape="1">
          <a:blip r:embed="rId3"/>
          <a:srcRect l="8432" t="3885" r="16401" b="-3885"/>
          <a:stretch/>
        </p:blipFill>
        <p:spPr>
          <a:xfrm>
            <a:off x="8765937" y="566680"/>
            <a:ext cx="2217116" cy="2520000"/>
          </a:xfrm>
          <a:prstGeom prst="rect">
            <a:avLst/>
          </a:prstGeom>
        </p:spPr>
      </p:pic>
      <p:pic>
        <p:nvPicPr>
          <p:cNvPr id="7" name="Picture 6" descr="A person wearing glasses&#10;&#10;Description automatically generated with medium confidence">
            <a:extLst>
              <a:ext uri="{FF2B5EF4-FFF2-40B4-BE49-F238E27FC236}">
                <a16:creationId xmlns:a16="http://schemas.microsoft.com/office/drawing/2014/main" id="{F4F7A652-30BC-FF40-AB1D-0F5370CEA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5937" y="3461515"/>
            <a:ext cx="2217116" cy="2520000"/>
          </a:xfrm>
          <a:prstGeom prst="rect">
            <a:avLst/>
          </a:prstGeom>
        </p:spPr>
      </p:pic>
      <p:sp>
        <p:nvSpPr>
          <p:cNvPr id="11" name="TextBox 10">
            <a:extLst>
              <a:ext uri="{FF2B5EF4-FFF2-40B4-BE49-F238E27FC236}">
                <a16:creationId xmlns:a16="http://schemas.microsoft.com/office/drawing/2014/main" id="{F062781E-BF01-9744-8453-BBD0E957CF8E}"/>
              </a:ext>
            </a:extLst>
          </p:cNvPr>
          <p:cNvSpPr txBox="1"/>
          <p:nvPr/>
        </p:nvSpPr>
        <p:spPr>
          <a:xfrm>
            <a:off x="9391138" y="2990330"/>
            <a:ext cx="1318951" cy="369332"/>
          </a:xfrm>
          <a:prstGeom prst="rect">
            <a:avLst/>
          </a:prstGeom>
          <a:noFill/>
        </p:spPr>
        <p:txBody>
          <a:bodyPr wrap="none" rtlCol="0">
            <a:spAutoFit/>
          </a:bodyPr>
          <a:lstStyle/>
          <a:p>
            <a:r>
              <a:rPr lang="en-US"/>
              <a:t>Peter Singer</a:t>
            </a:r>
          </a:p>
        </p:txBody>
      </p:sp>
      <p:sp>
        <p:nvSpPr>
          <p:cNvPr id="13" name="TextBox 12">
            <a:extLst>
              <a:ext uri="{FF2B5EF4-FFF2-40B4-BE49-F238E27FC236}">
                <a16:creationId xmlns:a16="http://schemas.microsoft.com/office/drawing/2014/main" id="{263F19E8-1AB2-B34C-AD8A-3B76430D7596}"/>
              </a:ext>
            </a:extLst>
          </p:cNvPr>
          <p:cNvSpPr txBox="1"/>
          <p:nvPr/>
        </p:nvSpPr>
        <p:spPr>
          <a:xfrm>
            <a:off x="9514702" y="6006285"/>
            <a:ext cx="1468351" cy="369332"/>
          </a:xfrm>
          <a:prstGeom prst="rect">
            <a:avLst/>
          </a:prstGeom>
          <a:noFill/>
        </p:spPr>
        <p:txBody>
          <a:bodyPr wrap="none" rtlCol="0">
            <a:spAutoFit/>
          </a:bodyPr>
          <a:lstStyle/>
          <a:p>
            <a:r>
              <a:rPr lang="en-US"/>
              <a:t>Will Macaskill</a:t>
            </a:r>
          </a:p>
        </p:txBody>
      </p:sp>
    </p:spTree>
    <p:extLst>
      <p:ext uri="{BB962C8B-B14F-4D97-AF65-F5344CB8AC3E}">
        <p14:creationId xmlns:p14="http://schemas.microsoft.com/office/powerpoint/2010/main" val="324945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a:solidFill>
                  <a:srgbClr val="0070C0"/>
                </a:solidFill>
              </a:rPr>
              <a:t>Effective Altruism – Doing Good Effectively</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26008" y="1588434"/>
            <a:ext cx="10515600" cy="4419704"/>
          </a:xfrm>
        </p:spPr>
        <p:txBody>
          <a:bodyPr>
            <a:normAutofit fontScale="92500" lnSpcReduction="10000"/>
          </a:bodyPr>
          <a:lstStyle/>
          <a:p>
            <a:pPr marL="0" indent="0">
              <a:buNone/>
            </a:pPr>
            <a:r>
              <a:rPr lang="en-GB" sz="2600" dirty="0"/>
              <a:t>Movement founded by Will MacAskill and other Oxford philosophers.</a:t>
            </a:r>
          </a:p>
          <a:p>
            <a:pPr marL="0" indent="0">
              <a:buNone/>
            </a:pPr>
            <a:r>
              <a:rPr lang="en-GB" sz="2600" dirty="0"/>
              <a:t>Do as much good as we can by use reasoning and evidence to decide what will do the most good and then take action using our time and money.</a:t>
            </a:r>
          </a:p>
          <a:p>
            <a:pPr marL="0" indent="0">
              <a:buNone/>
            </a:pPr>
            <a:r>
              <a:rPr lang="en-GB" sz="2600" dirty="0"/>
              <a:t>Dustin Moskovitz $10 billion support for EA movement and its projects</a:t>
            </a:r>
          </a:p>
          <a:p>
            <a:pPr marL="0" indent="0">
              <a:buNone/>
            </a:pPr>
            <a:r>
              <a:rPr lang="en-GB" sz="2600" dirty="0"/>
              <a:t>Give Well. Best charities include anti-malarial nets, deworming, direct cash transfers. </a:t>
            </a:r>
          </a:p>
          <a:p>
            <a:pPr marL="0" indent="0">
              <a:buNone/>
            </a:pPr>
            <a:r>
              <a:rPr lang="en-GB" sz="2600" dirty="0"/>
              <a:t>Also fund research and projects with possible high payoffs </a:t>
            </a:r>
          </a:p>
          <a:p>
            <a:pPr marL="0" indent="0">
              <a:buNone/>
            </a:pPr>
            <a:r>
              <a:rPr lang="en-GB" sz="2600" dirty="0"/>
              <a:t>Priority areas:</a:t>
            </a:r>
          </a:p>
          <a:p>
            <a:pPr>
              <a:buClr>
                <a:schemeClr val="accent1"/>
              </a:buClr>
            </a:pPr>
            <a:r>
              <a:rPr lang="en-GB" sz="2600" dirty="0"/>
              <a:t>Global Health and Development</a:t>
            </a:r>
          </a:p>
          <a:p>
            <a:pPr>
              <a:buClr>
                <a:schemeClr val="accent1"/>
              </a:buClr>
            </a:pPr>
            <a:r>
              <a:rPr lang="en-GB" sz="2600" dirty="0"/>
              <a:t>Farm Animal Welfare</a:t>
            </a:r>
          </a:p>
          <a:p>
            <a:pPr>
              <a:buClr>
                <a:schemeClr val="accent1"/>
              </a:buClr>
            </a:pPr>
            <a:r>
              <a:rPr lang="en-GB" sz="2600" dirty="0"/>
              <a:t>Long Term Future of Humanity</a:t>
            </a:r>
          </a:p>
          <a:p>
            <a:pPr>
              <a:buFontTx/>
              <a:buChar char="-"/>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24</a:t>
            </a:fld>
            <a:endParaRPr lang="en-GB"/>
          </a:p>
        </p:txBody>
      </p:sp>
      <p:pic>
        <p:nvPicPr>
          <p:cNvPr id="5" name="Picture 4">
            <a:extLst>
              <a:ext uri="{FF2B5EF4-FFF2-40B4-BE49-F238E27FC236}">
                <a16:creationId xmlns:a16="http://schemas.microsoft.com/office/drawing/2014/main" id="{08F9D66F-F550-8F46-B8F4-EA2B3864338E}"/>
              </a:ext>
            </a:extLst>
          </p:cNvPr>
          <p:cNvPicPr>
            <a:picLocks noChangeAspect="1"/>
          </p:cNvPicPr>
          <p:nvPr/>
        </p:nvPicPr>
        <p:blipFill rotWithShape="1">
          <a:blip r:embed="rId3"/>
          <a:srcRect l="-76976" t="-202166" r="73513" b="255353"/>
          <a:stretch/>
        </p:blipFill>
        <p:spPr>
          <a:xfrm>
            <a:off x="6680200" y="1588433"/>
            <a:ext cx="1930400" cy="487501"/>
          </a:xfrm>
          <a:prstGeom prst="rect">
            <a:avLst/>
          </a:prstGeom>
        </p:spPr>
      </p:pic>
      <p:pic>
        <p:nvPicPr>
          <p:cNvPr id="6" name="Picture 5" descr="Logo&#10;&#10;Description automatically generated with low confidence">
            <a:extLst>
              <a:ext uri="{FF2B5EF4-FFF2-40B4-BE49-F238E27FC236}">
                <a16:creationId xmlns:a16="http://schemas.microsoft.com/office/drawing/2014/main" id="{51E1E7B9-FD8C-9045-8EB8-20A97ECD9DAD}"/>
              </a:ext>
            </a:extLst>
          </p:cNvPr>
          <p:cNvPicPr>
            <a:picLocks noChangeAspect="1"/>
          </p:cNvPicPr>
          <p:nvPr/>
        </p:nvPicPr>
        <p:blipFill>
          <a:blip r:embed="rId4">
            <a:alphaModFix amt="65000"/>
            <a:extLst>
              <a:ext uri="{28A0092B-C50C-407E-A947-70E740481C1C}">
                <a14:useLocalDpi xmlns:a14="http://schemas.microsoft.com/office/drawing/2010/main" val="0"/>
              </a:ext>
            </a:extLst>
          </a:blip>
          <a:stretch>
            <a:fillRect/>
          </a:stretch>
        </p:blipFill>
        <p:spPr>
          <a:xfrm>
            <a:off x="6096000" y="4465250"/>
            <a:ext cx="5200310" cy="804316"/>
          </a:xfrm>
          <a:prstGeom prst="rect">
            <a:avLst/>
          </a:prstGeom>
          <a:solidFill>
            <a:schemeClr val="tx2">
              <a:lumMod val="20000"/>
              <a:lumOff val="80000"/>
              <a:alpha val="69000"/>
            </a:schemeClr>
          </a:solidFill>
        </p:spPr>
      </p:pic>
      <p:pic>
        <p:nvPicPr>
          <p:cNvPr id="8" name="Picture 7" descr="A picture containing text, clipart&#10;&#10;Description automatically generated">
            <a:extLst>
              <a:ext uri="{FF2B5EF4-FFF2-40B4-BE49-F238E27FC236}">
                <a16:creationId xmlns:a16="http://schemas.microsoft.com/office/drawing/2014/main" id="{39180C14-B211-4A45-BFBC-19C8BA1C1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00" y="5474738"/>
            <a:ext cx="2286000" cy="533400"/>
          </a:xfrm>
          <a:prstGeom prst="rect">
            <a:avLst/>
          </a:prstGeom>
        </p:spPr>
      </p:pic>
    </p:spTree>
    <p:extLst>
      <p:ext uri="{BB962C8B-B14F-4D97-AF65-F5344CB8AC3E}">
        <p14:creationId xmlns:p14="http://schemas.microsoft.com/office/powerpoint/2010/main" val="132646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a:solidFill>
                  <a:srgbClr val="0070C0"/>
                </a:solidFill>
              </a:rPr>
              <a:t>Why Should I Be Good? </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00626"/>
            <a:ext cx="10515600" cy="4892250"/>
          </a:xfrm>
        </p:spPr>
        <p:txBody>
          <a:bodyPr>
            <a:normAutofit/>
          </a:bodyPr>
          <a:lstStyle/>
          <a:p>
            <a:pPr marL="0" indent="0">
              <a:buNone/>
            </a:pPr>
            <a:r>
              <a:rPr lang="en-GB"/>
              <a:t>In recent decades, better understanding both of value of being good and of psychological motivation to be good.</a:t>
            </a:r>
          </a:p>
          <a:p>
            <a:pPr marL="0" indent="0">
              <a:buNone/>
            </a:pPr>
            <a:endParaRPr lang="en-GB"/>
          </a:p>
          <a:p>
            <a:pPr marL="0" indent="0">
              <a:buNone/>
            </a:pPr>
            <a:r>
              <a:rPr lang="en-GB"/>
              <a:t>Being good matters normatively as it directly or indirectly improves welfare.</a:t>
            </a:r>
          </a:p>
          <a:p>
            <a:pPr marL="0" indent="0">
              <a:buNone/>
            </a:pPr>
            <a:endParaRPr lang="en-GB"/>
          </a:p>
          <a:p>
            <a:pPr marL="0" indent="0">
              <a:buNone/>
            </a:pPr>
            <a:r>
              <a:rPr lang="en-GB"/>
              <a:t>Motivation to be good is generally easier for norm-following (due to societal sanctions and reactive attitudes), while direct-helping can be motivated by sympathy, good habits and cultivating a desire to do good. </a:t>
            </a:r>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25</a:t>
            </a:fld>
            <a:endParaRPr lang="en-GB"/>
          </a:p>
        </p:txBody>
      </p:sp>
    </p:spTree>
    <p:extLst>
      <p:ext uri="{BB962C8B-B14F-4D97-AF65-F5344CB8AC3E}">
        <p14:creationId xmlns:p14="http://schemas.microsoft.com/office/powerpoint/2010/main" val="178801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6D78D-70F6-44EB-89B1-B1BD12E030B9}"/>
              </a:ext>
            </a:extLst>
          </p:cNvPr>
          <p:cNvSpPr>
            <a:spLocks noGrp="1"/>
          </p:cNvSpPr>
          <p:nvPr>
            <p:ph type="title"/>
          </p:nvPr>
        </p:nvSpPr>
        <p:spPr>
          <a:xfrm>
            <a:off x="838200" y="365126"/>
            <a:ext cx="10515600" cy="3518386"/>
          </a:xfrm>
        </p:spPr>
        <p:txBody>
          <a:bodyPr>
            <a:normAutofit/>
          </a:bodyPr>
          <a:lstStyle/>
          <a:p>
            <a:pPr algn="ctr"/>
            <a:r>
              <a:rPr lang="en-GB" sz="5400" b="1">
                <a:solidFill>
                  <a:srgbClr val="7030A0"/>
                </a:solidFill>
              </a:rPr>
              <a:t>Normative and Motivating Reasons to be Good </a:t>
            </a:r>
          </a:p>
        </p:txBody>
      </p:sp>
      <p:sp>
        <p:nvSpPr>
          <p:cNvPr id="3" name="Slide Number Placeholder 2">
            <a:extLst>
              <a:ext uri="{FF2B5EF4-FFF2-40B4-BE49-F238E27FC236}">
                <a16:creationId xmlns:a16="http://schemas.microsoft.com/office/drawing/2014/main" id="{FAB7FCE0-E346-ED48-8E44-4707A3B733B9}"/>
              </a:ext>
            </a:extLst>
          </p:cNvPr>
          <p:cNvSpPr>
            <a:spLocks noGrp="1"/>
          </p:cNvSpPr>
          <p:nvPr>
            <p:ph type="sldNum" sz="quarter" idx="12"/>
          </p:nvPr>
        </p:nvSpPr>
        <p:spPr/>
        <p:txBody>
          <a:bodyPr/>
          <a:lstStyle/>
          <a:p>
            <a:fld id="{C5381F08-3BB5-4056-9D9F-20677DA2A3CA}" type="slidenum">
              <a:rPr lang="en-GB" smtClean="0"/>
              <a:t>26</a:t>
            </a:fld>
            <a:endParaRPr lang="en-GB"/>
          </a:p>
        </p:txBody>
      </p:sp>
      <p:sp>
        <p:nvSpPr>
          <p:cNvPr id="4" name="TextBox 3">
            <a:extLst>
              <a:ext uri="{FF2B5EF4-FFF2-40B4-BE49-F238E27FC236}">
                <a16:creationId xmlns:a16="http://schemas.microsoft.com/office/drawing/2014/main" id="{E7508203-5FA6-AC41-83BB-048CFE6C13EC}"/>
              </a:ext>
            </a:extLst>
          </p:cNvPr>
          <p:cNvSpPr txBox="1"/>
          <p:nvPr/>
        </p:nvSpPr>
        <p:spPr>
          <a:xfrm>
            <a:off x="7606580" y="5338583"/>
            <a:ext cx="3388659" cy="1200329"/>
          </a:xfrm>
          <a:prstGeom prst="rect">
            <a:avLst/>
          </a:prstGeom>
          <a:noFill/>
        </p:spPr>
        <p:txBody>
          <a:bodyPr wrap="square" rtlCol="0">
            <a:spAutoFit/>
          </a:bodyPr>
          <a:lstStyle/>
          <a:p>
            <a:r>
              <a:rPr lang="en-US">
                <a:solidFill>
                  <a:srgbClr val="0070C0"/>
                </a:solidFill>
              </a:rPr>
              <a:t>James Aitchison</a:t>
            </a:r>
          </a:p>
          <a:p>
            <a:r>
              <a:rPr lang="en-US">
                <a:solidFill>
                  <a:srgbClr val="0070C0"/>
                </a:solidFill>
              </a:rPr>
              <a:t>OUDCE Philosophical Society</a:t>
            </a:r>
          </a:p>
          <a:p>
            <a:r>
              <a:rPr lang="en-US">
                <a:solidFill>
                  <a:srgbClr val="0070C0"/>
                </a:solidFill>
              </a:rPr>
              <a:t>4 September 2021</a:t>
            </a:r>
          </a:p>
          <a:p>
            <a:endParaRPr lang="en-US">
              <a:solidFill>
                <a:srgbClr val="0070C0"/>
              </a:solidFill>
            </a:endParaRPr>
          </a:p>
        </p:txBody>
      </p:sp>
    </p:spTree>
    <p:extLst>
      <p:ext uri="{BB962C8B-B14F-4D97-AF65-F5344CB8AC3E}">
        <p14:creationId xmlns:p14="http://schemas.microsoft.com/office/powerpoint/2010/main" val="1676450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a:solidFill>
                  <a:srgbClr val="0070C0"/>
                </a:solidFill>
              </a:rPr>
              <a:t>Q1.  Realism</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00626"/>
            <a:ext cx="10515600" cy="4892250"/>
          </a:xfrm>
        </p:spPr>
        <p:txBody>
          <a:bodyPr>
            <a:normAutofit/>
          </a:bodyPr>
          <a:lstStyle/>
          <a:p>
            <a:pPr marL="0" indent="0">
              <a:buNone/>
            </a:pPr>
            <a:endParaRPr lang="en-GB"/>
          </a:p>
          <a:p>
            <a:pPr marL="0" indent="0">
              <a:buNone/>
            </a:pPr>
            <a:r>
              <a:rPr lang="en-GB"/>
              <a:t>Are practical reason and morality real?</a:t>
            </a:r>
          </a:p>
          <a:p>
            <a:pPr marL="0" indent="0">
              <a:buNone/>
            </a:pPr>
            <a:endParaRPr lang="en-GB"/>
          </a:p>
          <a:p>
            <a:pPr marL="0" indent="0">
              <a:buNone/>
            </a:pPr>
            <a:r>
              <a:rPr lang="en-GB"/>
              <a:t>No – in that they do not have an independent existence, they are human constructions.</a:t>
            </a:r>
          </a:p>
          <a:p>
            <a:pPr marL="0" indent="0">
              <a:buNone/>
            </a:pPr>
            <a:endParaRPr lang="en-GB"/>
          </a:p>
          <a:p>
            <a:pPr marL="0" indent="0">
              <a:buNone/>
            </a:pPr>
            <a:r>
              <a:rPr lang="en-GB"/>
              <a:t>Yes – in that they are grounded in facts about how ends that matter may be achieved </a:t>
            </a:r>
          </a:p>
          <a:p>
            <a:pPr marL="0" indent="0">
              <a:buNone/>
            </a:pPr>
            <a:endParaRPr lang="en-GB"/>
          </a:p>
          <a:p>
            <a:pPr marL="0" indent="0">
              <a:buNone/>
            </a:pPr>
            <a:endParaRPr lang="en-GB"/>
          </a:p>
          <a:p>
            <a:pPr marL="0" indent="0">
              <a:buNone/>
            </a:pPr>
            <a:endParaRPr lang="en-GB"/>
          </a:p>
          <a:p>
            <a:pPr marL="0" indent="0">
              <a:buNone/>
            </a:pPr>
            <a:endParaRPr lang="en-GB"/>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27</a:t>
            </a:fld>
            <a:endParaRPr lang="en-GB"/>
          </a:p>
        </p:txBody>
      </p:sp>
    </p:spTree>
    <p:extLst>
      <p:ext uri="{BB962C8B-B14F-4D97-AF65-F5344CB8AC3E}">
        <p14:creationId xmlns:p14="http://schemas.microsoft.com/office/powerpoint/2010/main" val="2057445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a:solidFill>
                  <a:srgbClr val="0070C0"/>
                </a:solidFill>
              </a:rPr>
              <a:t>Q2.  Cognitivism</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00626"/>
            <a:ext cx="10515600" cy="4892250"/>
          </a:xfrm>
        </p:spPr>
        <p:txBody>
          <a:bodyPr>
            <a:normAutofit fontScale="70000" lnSpcReduction="20000"/>
          </a:bodyPr>
          <a:lstStyle/>
          <a:p>
            <a:pPr marL="0" indent="0">
              <a:buNone/>
            </a:pPr>
            <a:r>
              <a:rPr lang="en-GB" dirty="0"/>
              <a:t>Cognitivism or non-cognitivism?  Are judgments in practical reason and morality truth-apt, can they be true?</a:t>
            </a:r>
          </a:p>
          <a:p>
            <a:pPr marL="0" indent="0">
              <a:buNone/>
            </a:pPr>
            <a:endParaRPr lang="en-GB" dirty="0"/>
          </a:p>
          <a:p>
            <a:pPr marL="0" indent="0">
              <a:buNone/>
            </a:pPr>
            <a:r>
              <a:rPr lang="en-GB" dirty="0"/>
              <a:t>Yes, examples of true statements are:</a:t>
            </a:r>
          </a:p>
          <a:p>
            <a:pPr marL="0" indent="0">
              <a:buNone/>
            </a:pPr>
            <a:r>
              <a:rPr lang="en-GB" dirty="0"/>
              <a:t>Don’t swim, to get to America</a:t>
            </a:r>
          </a:p>
          <a:p>
            <a:pPr marL="0" indent="0">
              <a:buNone/>
            </a:pPr>
            <a:r>
              <a:rPr lang="en-GB" dirty="0"/>
              <a:t>Get the covid vaccine, to protect yourself and others</a:t>
            </a:r>
          </a:p>
          <a:p>
            <a:pPr marL="0" indent="0">
              <a:buNone/>
            </a:pPr>
            <a:r>
              <a:rPr lang="en-GB" dirty="0"/>
              <a:t>Don’t murder, to avoid causing suffering, undermining society and getting locked up.  </a:t>
            </a:r>
          </a:p>
          <a:p>
            <a:pPr marL="0" indent="0">
              <a:buNone/>
            </a:pPr>
            <a:endParaRPr lang="en-GB" dirty="0"/>
          </a:p>
          <a:p>
            <a:pPr marL="0" indent="0">
              <a:buNone/>
            </a:pPr>
            <a:r>
              <a:rPr lang="en-GB" dirty="0"/>
              <a:t>As with the factual, practical judgements can range from the certain to the unknowable.</a:t>
            </a:r>
          </a:p>
          <a:p>
            <a:pPr marL="0" indent="0">
              <a:buNone/>
            </a:pPr>
            <a:r>
              <a:rPr lang="en-GB" dirty="0"/>
              <a:t>Both factual and practical judgements can be disputed but this doesn’t stop them being true.  Flat earthers and vaccine sceptics are both wrong.  </a:t>
            </a:r>
          </a:p>
          <a:p>
            <a:pPr marL="0" indent="0">
              <a:buNone/>
            </a:pPr>
            <a:r>
              <a:rPr lang="en-GB" dirty="0"/>
              <a:t>Normative truth is somewhat different from factual.  In a true practical judgement, the means correspond to the world and the ends are appropriate.</a:t>
            </a:r>
          </a:p>
          <a:p>
            <a:pPr marL="0" indent="0">
              <a:buNone/>
            </a:pPr>
            <a:r>
              <a:rPr lang="en-GB" dirty="0"/>
              <a:t>Normative judgements are more complex than factual as they involve both means and ends and can include wide consideration of alternative means and ends.  They can be dauntingly hard. Therefore we use rules-of thumb instead of making thorough evaluations. </a:t>
            </a:r>
          </a:p>
          <a:p>
            <a:pPr marL="0" indent="0">
              <a:buNone/>
            </a:pPr>
            <a:endParaRPr lang="en-GB" dirty="0"/>
          </a:p>
          <a:p>
            <a:pPr marL="0" indent="0">
              <a:buNone/>
            </a:pPr>
            <a:endParaRPr lang="en-GB" dirty="0"/>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28</a:t>
            </a:fld>
            <a:endParaRPr lang="en-GB" dirty="0"/>
          </a:p>
        </p:txBody>
      </p:sp>
    </p:spTree>
    <p:extLst>
      <p:ext uri="{BB962C8B-B14F-4D97-AF65-F5344CB8AC3E}">
        <p14:creationId xmlns:p14="http://schemas.microsoft.com/office/powerpoint/2010/main" val="3428929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a:solidFill>
                  <a:srgbClr val="0070C0"/>
                </a:solidFill>
              </a:rPr>
              <a:t>Q3.  Is-Ought Divide</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00626"/>
            <a:ext cx="10515600" cy="4892250"/>
          </a:xfrm>
        </p:spPr>
        <p:txBody>
          <a:bodyPr>
            <a:normAutofit fontScale="92500" lnSpcReduction="20000"/>
          </a:bodyPr>
          <a:lstStyle/>
          <a:p>
            <a:pPr marL="0" indent="0">
              <a:buNone/>
            </a:pPr>
            <a:r>
              <a:rPr lang="en-GB">
                <a:solidFill>
                  <a:schemeClr val="accent1"/>
                </a:solidFill>
              </a:rPr>
              <a:t>Hume</a:t>
            </a:r>
          </a:p>
          <a:p>
            <a:pPr marL="0" indent="0">
              <a:buNone/>
            </a:pPr>
            <a:r>
              <a:rPr lang="en-GB"/>
              <a:t>1. An ‘ought’ cannot be derived from an ‘is’</a:t>
            </a:r>
          </a:p>
          <a:p>
            <a:pPr marL="0" indent="0">
              <a:buNone/>
            </a:pPr>
            <a:r>
              <a:rPr lang="en-GB"/>
              <a:t>2. Separate normative language</a:t>
            </a:r>
          </a:p>
          <a:p>
            <a:pPr marL="0" indent="0">
              <a:buNone/>
            </a:pPr>
            <a:r>
              <a:rPr lang="en-GB">
                <a:solidFill>
                  <a:schemeClr val="accent1"/>
                </a:solidFill>
              </a:rPr>
              <a:t>GE Moore </a:t>
            </a:r>
          </a:p>
          <a:p>
            <a:pPr marL="0" indent="0">
              <a:buNone/>
            </a:pPr>
            <a:r>
              <a:rPr lang="en-GB"/>
              <a:t>Open Question argument. Can always ask whether any natural fact is good.</a:t>
            </a:r>
          </a:p>
          <a:p>
            <a:pPr marL="0" indent="0">
              <a:buNone/>
            </a:pPr>
            <a:r>
              <a:rPr lang="en-GB"/>
              <a:t>Goodness is different (as a concept?) from any natural fact</a:t>
            </a:r>
          </a:p>
          <a:p>
            <a:pPr marL="0" indent="0">
              <a:buNone/>
            </a:pPr>
            <a:endParaRPr lang="en-GB"/>
          </a:p>
          <a:p>
            <a:pPr marL="0" indent="0">
              <a:buNone/>
            </a:pPr>
            <a:r>
              <a:rPr lang="en-GB"/>
              <a:t>True that normative judgments, including practical reason and morality, are different things from factual judgments.  Comparisons against criteria rather than factual propositions.</a:t>
            </a:r>
          </a:p>
          <a:p>
            <a:pPr marL="0" indent="0">
              <a:buNone/>
            </a:pPr>
            <a:r>
              <a:rPr lang="en-GB"/>
              <a:t>But judgments of practical reason are related to facts about the world.  Particularly about ways in which ends can be achieved. </a:t>
            </a:r>
          </a:p>
          <a:p>
            <a:pPr marL="0" indent="0">
              <a:buNone/>
            </a:pPr>
            <a:endParaRPr lang="en-GB"/>
          </a:p>
          <a:p>
            <a:pPr marL="0" indent="0">
              <a:buNone/>
            </a:pPr>
            <a:endParaRPr lang="en-GB"/>
          </a:p>
          <a:p>
            <a:pPr marL="0" indent="0">
              <a:buNone/>
            </a:pPr>
            <a:endParaRPr lang="en-GB"/>
          </a:p>
          <a:p>
            <a:pPr marL="0" indent="0">
              <a:buNone/>
            </a:pPr>
            <a:endParaRPr lang="en-GB"/>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29</a:t>
            </a:fld>
            <a:endParaRPr lang="en-GB"/>
          </a:p>
        </p:txBody>
      </p:sp>
    </p:spTree>
    <p:extLst>
      <p:ext uri="{BB962C8B-B14F-4D97-AF65-F5344CB8AC3E}">
        <p14:creationId xmlns:p14="http://schemas.microsoft.com/office/powerpoint/2010/main" val="201356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lstStyle/>
          <a:p>
            <a:r>
              <a:rPr lang="en-GB" b="1" dirty="0">
                <a:solidFill>
                  <a:srgbClr val="0070C0"/>
                </a:solidFill>
              </a:rPr>
              <a:t>The Wallet</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79231" y="1577394"/>
            <a:ext cx="7098323" cy="4892250"/>
          </a:xfrm>
        </p:spPr>
        <p:txBody>
          <a:bodyPr>
            <a:normAutofit fontScale="92500" lnSpcReduction="20000"/>
          </a:bodyPr>
          <a:lstStyle/>
          <a:p>
            <a:pPr marL="0" indent="0">
              <a:buNone/>
            </a:pPr>
            <a:r>
              <a:rPr lang="en-GB" dirty="0"/>
              <a:t>Should I be good and hand in the wallet?</a:t>
            </a:r>
          </a:p>
          <a:p>
            <a:pPr marL="0" indent="0">
              <a:buNone/>
            </a:pPr>
            <a:endParaRPr lang="en-GB" dirty="0"/>
          </a:p>
          <a:p>
            <a:pPr marL="0" indent="0">
              <a:buNone/>
            </a:pPr>
            <a:r>
              <a:rPr lang="en-GB" dirty="0"/>
              <a:t>Normative reasons</a:t>
            </a:r>
          </a:p>
          <a:p>
            <a:pPr>
              <a:buClr>
                <a:schemeClr val="accent1"/>
              </a:buClr>
            </a:pPr>
            <a:r>
              <a:rPr lang="en-GB" dirty="0"/>
              <a:t>benefit to owner</a:t>
            </a:r>
          </a:p>
          <a:p>
            <a:pPr>
              <a:buClr>
                <a:schemeClr val="accent1"/>
              </a:buClr>
            </a:pPr>
            <a:r>
              <a:rPr lang="en-GB" dirty="0"/>
              <a:t>generally beneficial rule followed</a:t>
            </a:r>
          </a:p>
          <a:p>
            <a:pPr>
              <a:buClr>
                <a:schemeClr val="accent1"/>
              </a:buClr>
            </a:pPr>
            <a:r>
              <a:rPr lang="en-GB" dirty="0"/>
              <a:t>morality/natural law respected</a:t>
            </a:r>
          </a:p>
          <a:p>
            <a:pPr marL="0" indent="0">
              <a:buClr>
                <a:schemeClr val="accent1"/>
              </a:buClr>
              <a:buNone/>
            </a:pPr>
            <a:endParaRPr lang="en-GB" dirty="0"/>
          </a:p>
          <a:p>
            <a:pPr marL="0" indent="0">
              <a:buNone/>
            </a:pPr>
            <a:r>
              <a:rPr lang="en-GB" dirty="0"/>
              <a:t>Motivating reasons</a:t>
            </a:r>
          </a:p>
          <a:p>
            <a:pPr>
              <a:buClr>
                <a:schemeClr val="accent1"/>
              </a:buClr>
            </a:pPr>
            <a:r>
              <a:rPr lang="en-GB" dirty="0"/>
              <a:t>fear punishment</a:t>
            </a:r>
          </a:p>
          <a:p>
            <a:pPr>
              <a:buClr>
                <a:schemeClr val="accent1"/>
              </a:buClr>
            </a:pPr>
            <a:r>
              <a:rPr lang="en-GB" dirty="0"/>
              <a:t>care for reputation</a:t>
            </a:r>
          </a:p>
          <a:p>
            <a:pPr>
              <a:buClr>
                <a:schemeClr val="accent1"/>
              </a:buClr>
            </a:pPr>
            <a:r>
              <a:rPr lang="en-GB" dirty="0"/>
              <a:t>feel sympathy</a:t>
            </a:r>
          </a:p>
          <a:p>
            <a:pPr>
              <a:buClr>
                <a:schemeClr val="accent1"/>
              </a:buClr>
            </a:pPr>
            <a:r>
              <a:rPr lang="en-GB" dirty="0"/>
              <a:t>want to do good</a:t>
            </a:r>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3</a:t>
            </a:fld>
            <a:endParaRPr lang="en-GB" dirty="0"/>
          </a:p>
        </p:txBody>
      </p:sp>
      <p:pic>
        <p:nvPicPr>
          <p:cNvPr id="6" name="Picture 5">
            <a:extLst>
              <a:ext uri="{FF2B5EF4-FFF2-40B4-BE49-F238E27FC236}">
                <a16:creationId xmlns:a16="http://schemas.microsoft.com/office/drawing/2014/main" id="{D4D67D55-B58A-0F4E-A8E3-0B96B1C7C0F2}"/>
              </a:ext>
            </a:extLst>
          </p:cNvPr>
          <p:cNvPicPr>
            <a:picLocks noChangeAspect="1"/>
          </p:cNvPicPr>
          <p:nvPr/>
        </p:nvPicPr>
        <p:blipFill>
          <a:blip r:embed="rId3"/>
          <a:stretch>
            <a:fillRect/>
          </a:stretch>
        </p:blipFill>
        <p:spPr>
          <a:xfrm>
            <a:off x="7548142" y="1577394"/>
            <a:ext cx="3846689" cy="2402302"/>
          </a:xfrm>
          <a:prstGeom prst="rect">
            <a:avLst/>
          </a:prstGeom>
        </p:spPr>
      </p:pic>
    </p:spTree>
    <p:extLst>
      <p:ext uri="{BB962C8B-B14F-4D97-AF65-F5344CB8AC3E}">
        <p14:creationId xmlns:p14="http://schemas.microsoft.com/office/powerpoint/2010/main" val="85675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a:solidFill>
                  <a:srgbClr val="0070C0"/>
                </a:solidFill>
              </a:rPr>
              <a:t>Q4.  Can we reason about ends?</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00626"/>
            <a:ext cx="10515600" cy="4892250"/>
          </a:xfrm>
        </p:spPr>
        <p:txBody>
          <a:bodyPr>
            <a:normAutofit/>
          </a:bodyPr>
          <a:lstStyle/>
          <a:p>
            <a:pPr marL="0" indent="0">
              <a:buNone/>
            </a:pPr>
            <a:r>
              <a:rPr lang="en-GB"/>
              <a:t>Yes, we do.</a:t>
            </a:r>
          </a:p>
          <a:p>
            <a:pPr marL="0" indent="0">
              <a:buNone/>
            </a:pPr>
            <a:r>
              <a:rPr lang="en-GB"/>
              <a:t>Most ends are instrumental and we can reason about whether they achieve underlying ends.  </a:t>
            </a:r>
            <a:r>
              <a:rPr lang="en-GB" err="1"/>
              <a:t>Eg</a:t>
            </a:r>
            <a:r>
              <a:rPr lang="en-GB"/>
              <a:t> you want to go on holiday but you never have enjoyed being away so won’t bring you pleasure.</a:t>
            </a:r>
          </a:p>
          <a:p>
            <a:pPr marL="0" indent="0">
              <a:buNone/>
            </a:pPr>
            <a:r>
              <a:rPr lang="en-GB"/>
              <a:t>What about ultimate ends?  </a:t>
            </a:r>
            <a:r>
              <a:rPr lang="en-GB" err="1"/>
              <a:t>Eg</a:t>
            </a:r>
            <a:r>
              <a:rPr lang="en-GB"/>
              <a:t> art, or excellence or religious obedience as alternative ends to welfare.  Can still reason about these – are they really wanted intrinsically, based on false assumptions, blind to alternative values, historic examples, psychological explanations etc.</a:t>
            </a:r>
          </a:p>
          <a:p>
            <a:pPr marL="0" indent="0">
              <a:buNone/>
            </a:pPr>
            <a:r>
              <a:rPr lang="en-GB"/>
              <a:t>For welfarist ultimate ends, we can reason about what precisely these should be. </a:t>
            </a:r>
          </a:p>
          <a:p>
            <a:pPr marL="0" indent="0">
              <a:buNone/>
            </a:pPr>
            <a:r>
              <a:rPr lang="en-GB"/>
              <a:t> </a:t>
            </a:r>
          </a:p>
          <a:p>
            <a:pPr marL="0" indent="0">
              <a:buNone/>
            </a:pPr>
            <a:endParaRPr lang="en-GB"/>
          </a:p>
          <a:p>
            <a:pPr marL="0" indent="0">
              <a:buNone/>
            </a:pPr>
            <a:endParaRPr lang="en-GB"/>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30</a:t>
            </a:fld>
            <a:endParaRPr lang="en-GB"/>
          </a:p>
        </p:txBody>
      </p:sp>
    </p:spTree>
    <p:extLst>
      <p:ext uri="{BB962C8B-B14F-4D97-AF65-F5344CB8AC3E}">
        <p14:creationId xmlns:p14="http://schemas.microsoft.com/office/powerpoint/2010/main" val="3172102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a:solidFill>
                  <a:srgbClr val="0070C0"/>
                </a:solidFill>
              </a:rPr>
              <a:t>Q5.  Affective Qualities as Ultimate Value</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00626"/>
            <a:ext cx="10515600" cy="4892250"/>
          </a:xfrm>
        </p:spPr>
        <p:txBody>
          <a:bodyPr>
            <a:normAutofit/>
          </a:bodyPr>
          <a:lstStyle/>
          <a:p>
            <a:pPr marL="0" indent="0">
              <a:buNone/>
            </a:pPr>
            <a:r>
              <a:rPr lang="en-GB"/>
              <a:t>We are directly aware in a unique way that liked and disliked elements in our conscious experience are good and bad.</a:t>
            </a:r>
          </a:p>
          <a:p>
            <a:pPr marL="0" indent="0">
              <a:buNone/>
            </a:pPr>
            <a:r>
              <a:rPr lang="en-GB"/>
              <a:t>This seems to ground value.  </a:t>
            </a:r>
          </a:p>
          <a:p>
            <a:pPr marL="0" indent="0">
              <a:buNone/>
            </a:pPr>
            <a:r>
              <a:rPr lang="en-GB"/>
              <a:t>It may be that affective qualities are the sole intrinsic value.  Because there is nothing else like them.  Classical utilitarianism may have got this right.  </a:t>
            </a:r>
          </a:p>
          <a:p>
            <a:pPr marL="0" indent="0">
              <a:buNone/>
            </a:pPr>
            <a:r>
              <a:rPr lang="en-GB"/>
              <a:t>  </a:t>
            </a:r>
          </a:p>
          <a:p>
            <a:pPr marL="0" indent="0">
              <a:buNone/>
            </a:pPr>
            <a:endParaRPr lang="en-GB"/>
          </a:p>
          <a:p>
            <a:pPr marL="0" indent="0">
              <a:buNone/>
            </a:pPr>
            <a:endParaRPr lang="en-GB"/>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31</a:t>
            </a:fld>
            <a:endParaRPr lang="en-GB"/>
          </a:p>
        </p:txBody>
      </p:sp>
    </p:spTree>
    <p:extLst>
      <p:ext uri="{BB962C8B-B14F-4D97-AF65-F5344CB8AC3E}">
        <p14:creationId xmlns:p14="http://schemas.microsoft.com/office/powerpoint/2010/main" val="3247649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a:solidFill>
                  <a:srgbClr val="0070C0"/>
                </a:solidFill>
              </a:rPr>
              <a:t>Q6.  Against not valuing welfare - 1</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463095"/>
            <a:ext cx="10515600" cy="5120849"/>
          </a:xfrm>
        </p:spPr>
        <p:txBody>
          <a:bodyPr>
            <a:normAutofit fontScale="92500"/>
          </a:bodyPr>
          <a:lstStyle/>
          <a:p>
            <a:pPr marL="0" indent="0">
              <a:buNone/>
            </a:pPr>
            <a:r>
              <a:rPr lang="en-GB" dirty="0"/>
              <a:t>General arguments against those who do not agree that welfare matters or that the difference between the best and worst possible worlds matters:</a:t>
            </a:r>
          </a:p>
          <a:p>
            <a:pPr marL="514350" indent="-514350">
              <a:buFont typeface="+mj-lt"/>
              <a:buAutoNum type="arabicPeriod"/>
            </a:pPr>
            <a:r>
              <a:rPr lang="en-GB" dirty="0"/>
              <a:t>They have forgotten what a toothache is like.  A bit of pain, loss, regret and they will see the obvious.</a:t>
            </a:r>
          </a:p>
          <a:p>
            <a:pPr marL="514350" indent="-514350">
              <a:buFont typeface="+mj-lt"/>
              <a:buAutoNum type="arabicPeriod"/>
            </a:pPr>
            <a:r>
              <a:rPr lang="en-GB" dirty="0"/>
              <a:t>It is a terrible failure of imagination to not see the significance of suffering on vast scales. Don’t trust anyone who dismisses the importance of suffering.</a:t>
            </a:r>
          </a:p>
          <a:p>
            <a:pPr marL="514350" indent="-514350">
              <a:buFont typeface="+mj-lt"/>
              <a:buAutoNum type="arabicPeriod"/>
            </a:pPr>
            <a:r>
              <a:rPr lang="en-GB" dirty="0"/>
              <a:t>Surviving, navigating the world, acting for own welfare, even acting for welfare of family and friends is so basically human that we can’t stop doing these.  Even a warrior or a monk must  look after basic needs.</a:t>
            </a:r>
          </a:p>
          <a:p>
            <a:pPr marL="514350" indent="-514350">
              <a:buFont typeface="+mj-lt"/>
              <a:buAutoNum type="arabicPeriod"/>
            </a:pPr>
            <a:r>
              <a:rPr lang="en-GB" dirty="0"/>
              <a:t>Things we think we care about more than welfare would have no value if they did not lead to welfare.  </a:t>
            </a:r>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32</a:t>
            </a:fld>
            <a:endParaRPr lang="en-GB"/>
          </a:p>
        </p:txBody>
      </p:sp>
    </p:spTree>
    <p:extLst>
      <p:ext uri="{BB962C8B-B14F-4D97-AF65-F5344CB8AC3E}">
        <p14:creationId xmlns:p14="http://schemas.microsoft.com/office/powerpoint/2010/main" val="946554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a:solidFill>
                  <a:srgbClr val="0070C0"/>
                </a:solidFill>
              </a:rPr>
              <a:t>Q7.  Against not valuing welfare - 2</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463095"/>
            <a:ext cx="10515600" cy="5120849"/>
          </a:xfrm>
        </p:spPr>
        <p:txBody>
          <a:bodyPr>
            <a:normAutofit fontScale="70000" lnSpcReduction="20000"/>
          </a:bodyPr>
          <a:lstStyle/>
          <a:p>
            <a:pPr marL="0" indent="0">
              <a:buNone/>
            </a:pPr>
            <a:r>
              <a:rPr lang="en-GB" dirty="0"/>
              <a:t>Against some who dismiss welfare.</a:t>
            </a:r>
          </a:p>
          <a:p>
            <a:pPr marL="514350" indent="-514350">
              <a:buFont typeface="+mj-lt"/>
              <a:buAutoNum type="arabicPeriod"/>
            </a:pPr>
            <a:r>
              <a:rPr lang="en-GB" dirty="0"/>
              <a:t>Something else valued: art, knowledge, excellence, warrior virtues, country.  Sidgwick argument that these are really instrumental and only have value because they create welfare.  Art never seen by anyone including its creator does not seem to have value.  Spartan sacrifices seem to need an end. The class struggle cannot be itself an end.  Ends such as art and truth need some weight as commitments, but this distinct from ultimate value.  </a:t>
            </a:r>
          </a:p>
          <a:p>
            <a:pPr marL="514350" indent="-514350">
              <a:buFont typeface="+mj-lt"/>
              <a:buAutoNum type="arabicPeriod"/>
            </a:pPr>
            <a:r>
              <a:rPr lang="en-GB" dirty="0"/>
              <a:t>Welfare considered soft.  Some people enjoy some pain, but should they impose on others?  Agree that some pleasures, lack of discipline are counterproductive.  Hedonistic adaption needs to be taken into account, value of contrast.  Answer is a richer views of welfare.  </a:t>
            </a:r>
          </a:p>
          <a:p>
            <a:pPr marL="514350" indent="-514350">
              <a:buFont typeface="+mj-lt"/>
              <a:buAutoNum type="arabicPeriod"/>
            </a:pPr>
            <a:r>
              <a:rPr lang="en-GB" dirty="0"/>
              <a:t>God’s will only of value.  Is the uncertainty about what may be god’s way worth the certainty of causing suffering now? The terrible certainty of the believer.</a:t>
            </a:r>
          </a:p>
          <a:p>
            <a:pPr marL="514350" indent="-514350">
              <a:buFont typeface="+mj-lt"/>
              <a:buAutoNum type="arabicPeriod"/>
            </a:pPr>
            <a:r>
              <a:rPr lang="en-GB" dirty="0"/>
              <a:t>Infinite value of a future life in heaven makes </a:t>
            </a:r>
            <a:r>
              <a:rPr lang="en-GB" dirty="0" err="1"/>
              <a:t>wordly</a:t>
            </a:r>
            <a:r>
              <a:rPr lang="en-GB" dirty="0"/>
              <a:t> matters worthless.  This is actually a welfarist view.  It can be selfish – donate to church for my heavenly happiness rather than donate to reduce suffering on earth. Or worse, cause suffering through crusades as it is god’s will and needed to save my soul. </a:t>
            </a:r>
          </a:p>
          <a:p>
            <a:pPr marL="514350" indent="-514350">
              <a:buFont typeface="+mj-lt"/>
              <a:buAutoNum type="arabicPeriod"/>
            </a:pPr>
            <a:r>
              <a:rPr lang="en-GB" dirty="0"/>
              <a:t>Nothing matters.  The postmodernist ‘dark side.’ See general arguments above.  There is urgency about simply understanding that we need to make good choices. ‘Let us not talk falsely now, the hour is getting late.’   </a:t>
            </a:r>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33</a:t>
            </a:fld>
            <a:endParaRPr lang="en-GB"/>
          </a:p>
        </p:txBody>
      </p:sp>
    </p:spTree>
    <p:extLst>
      <p:ext uri="{BB962C8B-B14F-4D97-AF65-F5344CB8AC3E}">
        <p14:creationId xmlns:p14="http://schemas.microsoft.com/office/powerpoint/2010/main" val="2308025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a:solidFill>
                  <a:srgbClr val="0070C0"/>
                </a:solidFill>
              </a:rPr>
              <a:t>Q8.  Relativism</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61219"/>
            <a:ext cx="10515600" cy="4695131"/>
          </a:xfrm>
        </p:spPr>
        <p:txBody>
          <a:bodyPr>
            <a:normAutofit fontScale="92500" lnSpcReduction="20000"/>
          </a:bodyPr>
          <a:lstStyle/>
          <a:p>
            <a:pPr marL="0" indent="0">
              <a:buNone/>
            </a:pPr>
            <a:r>
              <a:rPr lang="en-GB" dirty="0"/>
              <a:t>Truth in relativism:</a:t>
            </a:r>
          </a:p>
          <a:p>
            <a:r>
              <a:rPr lang="en-GB" dirty="0"/>
              <a:t>We are often ignorant of how another society works</a:t>
            </a:r>
          </a:p>
          <a:p>
            <a:r>
              <a:rPr lang="en-GB" dirty="0"/>
              <a:t>Approaches can make sense as part of a larger context</a:t>
            </a:r>
          </a:p>
          <a:p>
            <a:pPr marL="0" indent="0">
              <a:buNone/>
            </a:pPr>
            <a:r>
              <a:rPr lang="en-GB" dirty="0"/>
              <a:t>But we can still reason about whether practices are good in terms of means and ends.</a:t>
            </a:r>
          </a:p>
          <a:p>
            <a:pPr marL="0" indent="0">
              <a:buNone/>
            </a:pPr>
            <a:r>
              <a:rPr lang="en-GB" dirty="0"/>
              <a:t>For example. Before contraception, norms against sex before marriage may have been beneficial.  But treating those born outside wedlock as being the devil’s work caused vast misery, was based on an untrue metaphysic and can legitimately be criticised.</a:t>
            </a:r>
          </a:p>
          <a:p>
            <a:pPr marL="0" indent="0">
              <a:buNone/>
            </a:pPr>
            <a:r>
              <a:rPr lang="en-GB" dirty="0"/>
              <a:t>At the extreme, we should criticise human sacrifice to an unreal god.  </a:t>
            </a:r>
          </a:p>
          <a:p>
            <a:pPr marL="0" indent="0">
              <a:buNone/>
            </a:pPr>
            <a:r>
              <a:rPr lang="en-GB" dirty="0"/>
              <a:t>Remote or earlier societies are primitive as they do not have our cumulated culture, science and scale of contributions. And we will seem primitive to future people.</a:t>
            </a:r>
          </a:p>
          <a:p>
            <a:pPr marL="0" indent="0">
              <a:buNone/>
            </a:pPr>
            <a:endParaRPr lang="en-GB" dirty="0"/>
          </a:p>
          <a:p>
            <a:pPr marL="0" indent="0">
              <a:buNone/>
            </a:pPr>
            <a:endParaRPr lang="en-GB" dirty="0"/>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34</a:t>
            </a:fld>
            <a:endParaRPr lang="en-GB"/>
          </a:p>
        </p:txBody>
      </p:sp>
    </p:spTree>
    <p:extLst>
      <p:ext uri="{BB962C8B-B14F-4D97-AF65-F5344CB8AC3E}">
        <p14:creationId xmlns:p14="http://schemas.microsoft.com/office/powerpoint/2010/main" val="3061952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sz="3800" b="1">
                <a:solidFill>
                  <a:srgbClr val="0070C0"/>
                </a:solidFill>
              </a:rPr>
              <a:t>Q9.  Philosophers: Earthly, Heavenly and Hellish - 1</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61219"/>
            <a:ext cx="10515600" cy="4695131"/>
          </a:xfrm>
        </p:spPr>
        <p:txBody>
          <a:bodyPr>
            <a:normAutofit fontScale="77500" lnSpcReduction="20000"/>
          </a:bodyPr>
          <a:lstStyle/>
          <a:p>
            <a:pPr marL="0" indent="0">
              <a:spcAft>
                <a:spcPts val="600"/>
              </a:spcAft>
              <a:buNone/>
            </a:pPr>
            <a:r>
              <a:rPr lang="en-GB" dirty="0"/>
              <a:t>Which philosophers thought of ethics as:</a:t>
            </a:r>
          </a:p>
          <a:p>
            <a:pPr marL="514350" indent="-514350">
              <a:spcAft>
                <a:spcPts val="600"/>
              </a:spcAft>
              <a:buAutoNum type="arabicParenBoth"/>
            </a:pPr>
            <a:r>
              <a:rPr lang="en-GB" dirty="0"/>
              <a:t>man-made but earth-bound, purposeful and truth-apt (earthly), </a:t>
            </a:r>
          </a:p>
          <a:p>
            <a:pPr marL="514350" indent="-514350">
              <a:spcAft>
                <a:spcPts val="600"/>
              </a:spcAft>
              <a:buAutoNum type="arabicParenBoth"/>
            </a:pPr>
            <a:r>
              <a:rPr lang="en-GB" dirty="0"/>
              <a:t>independently existing (heavenly) or </a:t>
            </a:r>
          </a:p>
          <a:p>
            <a:pPr marL="514350" indent="-514350">
              <a:spcAft>
                <a:spcPts val="1200"/>
              </a:spcAft>
              <a:buAutoNum type="arabicParenBoth"/>
            </a:pPr>
            <a:r>
              <a:rPr lang="en-GB" dirty="0"/>
              <a:t>man-made, expressivist and not truth-apt (hellish)?</a:t>
            </a:r>
          </a:p>
          <a:p>
            <a:pPr marL="0" indent="0">
              <a:spcAft>
                <a:spcPts val="1200"/>
              </a:spcAft>
              <a:buNone/>
            </a:pPr>
            <a:r>
              <a:rPr lang="en-GB" dirty="0"/>
              <a:t>Hume.  Morality as sentiment.  Mainly jumps from heaven to hell. Also has earthly insights, </a:t>
            </a:r>
            <a:r>
              <a:rPr lang="en-GB" dirty="0" err="1"/>
              <a:t>eg</a:t>
            </a:r>
            <a:r>
              <a:rPr lang="en-GB" dirty="0"/>
              <a:t> on reputation, property.</a:t>
            </a:r>
          </a:p>
          <a:p>
            <a:pPr marL="0" indent="0">
              <a:spcAft>
                <a:spcPts val="1200"/>
              </a:spcAft>
              <a:buNone/>
            </a:pPr>
            <a:r>
              <a:rPr lang="en-GB" dirty="0"/>
              <a:t>Kant.  Morality as a rationally-required construction that we find. Ignores the rest of practical reason. Creates a new man-made heaven.</a:t>
            </a:r>
          </a:p>
          <a:p>
            <a:pPr marL="0" indent="0">
              <a:spcAft>
                <a:spcPts val="1200"/>
              </a:spcAft>
              <a:buNone/>
            </a:pPr>
            <a:r>
              <a:rPr lang="en-GB" dirty="0"/>
              <a:t>Bentham. Earthly.  Love his robustness, pity he is early and unsophisticated.  </a:t>
            </a:r>
          </a:p>
          <a:p>
            <a:pPr marL="0" indent="0">
              <a:spcAft>
                <a:spcPts val="1200"/>
              </a:spcAft>
              <a:buNone/>
            </a:pPr>
            <a:r>
              <a:rPr lang="en-GB" dirty="0"/>
              <a:t>Mill.  Earthly.  But wish he had done as good a job with ‘Utilitarianism’ as ‘On Liberty.’</a:t>
            </a:r>
          </a:p>
          <a:p>
            <a:pPr marL="0" indent="0">
              <a:spcAft>
                <a:spcPts val="1200"/>
              </a:spcAft>
              <a:buNone/>
            </a:pPr>
            <a:r>
              <a:rPr lang="en-GB" dirty="0"/>
              <a:t>Darwin. Explained that morality was not heavenly and should be earthly.</a:t>
            </a:r>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35</a:t>
            </a:fld>
            <a:endParaRPr lang="en-GB"/>
          </a:p>
        </p:txBody>
      </p:sp>
    </p:spTree>
    <p:extLst>
      <p:ext uri="{BB962C8B-B14F-4D97-AF65-F5344CB8AC3E}">
        <p14:creationId xmlns:p14="http://schemas.microsoft.com/office/powerpoint/2010/main" val="3279133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sz="3800" b="1">
                <a:solidFill>
                  <a:srgbClr val="0070C0"/>
                </a:solidFill>
              </a:rPr>
              <a:t>Q10.  Philosophers: Earthly, Heavenly and Hellish - 2</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61219"/>
            <a:ext cx="10515600" cy="4695131"/>
          </a:xfrm>
        </p:spPr>
        <p:txBody>
          <a:bodyPr>
            <a:normAutofit fontScale="70000" lnSpcReduction="20000"/>
          </a:bodyPr>
          <a:lstStyle/>
          <a:p>
            <a:pPr marL="0" indent="0">
              <a:spcAft>
                <a:spcPts val="1200"/>
              </a:spcAft>
              <a:buNone/>
            </a:pPr>
            <a:r>
              <a:rPr lang="en-GB" dirty="0"/>
              <a:t>Sidgwick.  Earthly and sophisticated. Helpfully analyses underlying methods of practical reason rather than morality.  </a:t>
            </a:r>
          </a:p>
          <a:p>
            <a:pPr marL="0" indent="0">
              <a:spcAft>
                <a:spcPts val="1200"/>
              </a:spcAft>
              <a:buNone/>
            </a:pPr>
            <a:r>
              <a:rPr lang="en-GB" dirty="0"/>
              <a:t>Moore. Earthly, but his metaethical mistakes started to bring in Hellish elements.</a:t>
            </a:r>
          </a:p>
          <a:p>
            <a:pPr marL="0" indent="0">
              <a:spcAft>
                <a:spcPts val="1200"/>
              </a:spcAft>
              <a:buNone/>
            </a:pPr>
            <a:r>
              <a:rPr lang="en-GB" dirty="0"/>
              <a:t>Logical positivism and Ayer.  Morality meaningless as neither empirical or tautologous. And cannot be verified (</a:t>
            </a:r>
            <a:r>
              <a:rPr lang="en-GB" dirty="0" err="1"/>
              <a:t>verificationism</a:t>
            </a:r>
            <a:r>
              <a:rPr lang="en-GB" dirty="0"/>
              <a:t>). Focused on morality not broader practical reason. Emphatic jump from heaven to hell. Took a long time for Moral Philosophy to recover.</a:t>
            </a:r>
          </a:p>
          <a:p>
            <a:pPr marL="0" indent="0">
              <a:spcAft>
                <a:spcPts val="1200"/>
              </a:spcAft>
              <a:buNone/>
            </a:pPr>
            <a:r>
              <a:rPr lang="en-GB" dirty="0"/>
              <a:t>Wittgenstein. We cannot say anything sensible about morality and confuse ourselves if we try. Jump from heaven to hell.  Counterargument is that ‘what should I do?’ is an essential question that should be answered using the best applicable methods.</a:t>
            </a:r>
          </a:p>
          <a:p>
            <a:pPr marL="0" indent="0">
              <a:spcAft>
                <a:spcPts val="1200"/>
              </a:spcAft>
              <a:buNone/>
            </a:pPr>
            <a:r>
              <a:rPr lang="en-GB" dirty="0"/>
              <a:t>Russell.  Accepts metaethics is hellish.  As a citizen and not a philosopher takes </a:t>
            </a:r>
            <a:r>
              <a:rPr lang="en-GB" dirty="0" err="1"/>
              <a:t>wordly</a:t>
            </a:r>
            <a:r>
              <a:rPr lang="en-GB" dirty="0"/>
              <a:t> action to try to improve practical thinking and action.  </a:t>
            </a:r>
          </a:p>
          <a:p>
            <a:pPr marL="0" indent="0">
              <a:spcAft>
                <a:spcPts val="1200"/>
              </a:spcAft>
              <a:buNone/>
            </a:pPr>
            <a:r>
              <a:rPr lang="en-GB" dirty="0"/>
              <a:t>Hare.  Accepts we are in hell and tries to bring in earthly elements.  Morals are a matter of opinion but universal prescriptivism and preference utilitarianism can tie back to earth. Like Kant, just considers morality, where universal prescriptivism may apply, not practical reason. </a:t>
            </a:r>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36</a:t>
            </a:fld>
            <a:endParaRPr lang="en-GB"/>
          </a:p>
        </p:txBody>
      </p:sp>
    </p:spTree>
    <p:extLst>
      <p:ext uri="{BB962C8B-B14F-4D97-AF65-F5344CB8AC3E}">
        <p14:creationId xmlns:p14="http://schemas.microsoft.com/office/powerpoint/2010/main" val="2758676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sz="3800" b="1">
                <a:solidFill>
                  <a:srgbClr val="0070C0"/>
                </a:solidFill>
              </a:rPr>
              <a:t>Q11.  Philosophers: Earthly, Heavenly and Hellish - 3</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61219"/>
            <a:ext cx="10515600" cy="4695131"/>
          </a:xfrm>
        </p:spPr>
        <p:txBody>
          <a:bodyPr>
            <a:normAutofit fontScale="70000" lnSpcReduction="20000"/>
          </a:bodyPr>
          <a:lstStyle/>
          <a:p>
            <a:pPr marL="0" indent="0">
              <a:spcAft>
                <a:spcPts val="1200"/>
              </a:spcAft>
              <a:buNone/>
            </a:pPr>
            <a:r>
              <a:rPr lang="en-GB" dirty="0"/>
              <a:t>Williams.  Reflects the hellish and morals-focused spirit of his time. Criticises utilitarianism as a morality, which it isn’t. </a:t>
            </a:r>
          </a:p>
          <a:p>
            <a:pPr marL="0" indent="0">
              <a:spcAft>
                <a:spcPts val="1200"/>
              </a:spcAft>
              <a:buNone/>
            </a:pPr>
            <a:r>
              <a:rPr lang="en-GB" dirty="0"/>
              <a:t>Rawls. Earthly.  Focused on societal justice principles rather than practical reason or morality. Influential but poor anti-utilitarian arguments for ‘separateness of persons’ and ‘maximin.’ </a:t>
            </a:r>
          </a:p>
          <a:p>
            <a:pPr marL="0" indent="0">
              <a:spcAft>
                <a:spcPts val="1200"/>
              </a:spcAft>
              <a:buNone/>
            </a:pPr>
            <a:r>
              <a:rPr lang="en-GB" dirty="0"/>
              <a:t>Mackie. ‘There are no objective values.’  The definitive statement that heaven is an error.  Jumps to hell in view that this undermines our ethical thinking. Some earthly elements.  I wish he made a clear distinction between morality (undermined) and practical reason (still vital).  Thinks ‘inherently motivating’ a component in values. </a:t>
            </a:r>
          </a:p>
          <a:p>
            <a:pPr marL="0" indent="0">
              <a:spcAft>
                <a:spcPts val="1200"/>
              </a:spcAft>
              <a:buNone/>
            </a:pPr>
            <a:r>
              <a:rPr lang="en-GB" dirty="0"/>
              <a:t>Blackburn.  A sophisticated modern expressivist hellish philosophy.</a:t>
            </a:r>
          </a:p>
          <a:p>
            <a:pPr marL="0" indent="0">
              <a:spcAft>
                <a:spcPts val="1200"/>
              </a:spcAft>
              <a:buNone/>
            </a:pPr>
            <a:r>
              <a:rPr lang="en-GB" dirty="0"/>
              <a:t>Parfit . Trying to argue way out of hell back to earth.  Arguments for normative truth and a normative/motivating distinction.  But sees morality as parallel to rationality rather than subsidiary to rationality and therefore struggles to explain the nature of morality</a:t>
            </a:r>
          </a:p>
          <a:p>
            <a:pPr marL="0" indent="0">
              <a:spcAft>
                <a:spcPts val="1200"/>
              </a:spcAft>
              <a:buNone/>
            </a:pPr>
            <a:r>
              <a:rPr lang="en-GB" dirty="0"/>
              <a:t>Singer.  Now emphatically </a:t>
            </a:r>
            <a:r>
              <a:rPr lang="en-GB" dirty="0" err="1"/>
              <a:t>wordly</a:t>
            </a:r>
            <a:r>
              <a:rPr lang="en-GB" dirty="0"/>
              <a:t>.  Earlier accepted a Hare preference framework.  See Afterword to 2011 Edition of The Expanding Circle for how has come to accept normative truth.</a:t>
            </a:r>
          </a:p>
          <a:p>
            <a:pPr marL="0" indent="0">
              <a:buNone/>
            </a:pPr>
            <a:endParaRPr lang="en-GB" dirty="0"/>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37</a:t>
            </a:fld>
            <a:endParaRPr lang="en-GB"/>
          </a:p>
        </p:txBody>
      </p:sp>
    </p:spTree>
    <p:extLst>
      <p:ext uri="{BB962C8B-B14F-4D97-AF65-F5344CB8AC3E}">
        <p14:creationId xmlns:p14="http://schemas.microsoft.com/office/powerpoint/2010/main" val="1897014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a:solidFill>
                  <a:srgbClr val="0070C0"/>
                </a:solidFill>
              </a:rPr>
              <a:t>Q12.  Axiology and decision procedures</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61219"/>
            <a:ext cx="10515600" cy="4695131"/>
          </a:xfrm>
        </p:spPr>
        <p:txBody>
          <a:bodyPr>
            <a:normAutofit fontScale="77500" lnSpcReduction="20000"/>
          </a:bodyPr>
          <a:lstStyle/>
          <a:p>
            <a:pPr marL="0" indent="0">
              <a:spcAft>
                <a:spcPts val="1200"/>
              </a:spcAft>
              <a:buNone/>
            </a:pPr>
            <a:r>
              <a:rPr lang="en-GB" dirty="0"/>
              <a:t>Separate questions:</a:t>
            </a:r>
          </a:p>
          <a:p>
            <a:pPr>
              <a:spcAft>
                <a:spcPts val="1200"/>
              </a:spcAft>
              <a:buFontTx/>
              <a:buChar char="-"/>
            </a:pPr>
            <a:r>
              <a:rPr lang="en-GB" dirty="0"/>
              <a:t>What things are intrinsic good (axiology)</a:t>
            </a:r>
          </a:p>
          <a:p>
            <a:pPr>
              <a:spcAft>
                <a:spcPts val="1200"/>
              </a:spcAft>
              <a:buFontTx/>
              <a:buChar char="-"/>
            </a:pPr>
            <a:r>
              <a:rPr lang="en-GB" dirty="0"/>
              <a:t>How should I decide what to do (decision procedures).</a:t>
            </a:r>
          </a:p>
          <a:p>
            <a:pPr marL="0" indent="0">
              <a:spcAft>
                <a:spcPts val="1200"/>
              </a:spcAft>
              <a:buNone/>
            </a:pPr>
            <a:r>
              <a:rPr lang="en-GB" dirty="0"/>
              <a:t>Perhaps, it may be that in terms of axiology what matters is how much happiness there is in the universe.  But this does not mean that each, individual action should be decided by calculations of how much happiness may be produced.  This would be a crude utilitarianism, but few hold this.  Instead the substantial place for rules, norms commitments etc is recognised. Hedonistic value as substrate of worth, but rules, norms and commitments have some emergent independent weight.</a:t>
            </a:r>
          </a:p>
          <a:p>
            <a:pPr marL="0" indent="0">
              <a:spcAft>
                <a:spcPts val="1200"/>
              </a:spcAft>
              <a:buNone/>
            </a:pPr>
            <a:r>
              <a:rPr lang="en-GB" dirty="0"/>
              <a:t>Utilitarianism has been unfairly treated.  It is not a decision procedure or a morality, these will inevitably be more deontological.  It is an axiology. Or a view that happiness is at least a major part of what we should value and we should structure our reasoning about how to act with an eye to achieving this end by direct or indirect means.</a:t>
            </a:r>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38</a:t>
            </a:fld>
            <a:endParaRPr lang="en-GB"/>
          </a:p>
        </p:txBody>
      </p:sp>
    </p:spTree>
    <p:extLst>
      <p:ext uri="{BB962C8B-B14F-4D97-AF65-F5344CB8AC3E}">
        <p14:creationId xmlns:p14="http://schemas.microsoft.com/office/powerpoint/2010/main" val="1433940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a:solidFill>
                  <a:srgbClr val="0070C0"/>
                </a:solidFill>
              </a:rPr>
              <a:t>Q13.  Normative and Motivating Reasons</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61219"/>
            <a:ext cx="10515600" cy="4695131"/>
          </a:xfrm>
        </p:spPr>
        <p:txBody>
          <a:bodyPr>
            <a:normAutofit fontScale="47500" lnSpcReduction="20000"/>
          </a:bodyPr>
          <a:lstStyle/>
          <a:p>
            <a:pPr marL="0" indent="0">
              <a:lnSpc>
                <a:spcPct val="140000"/>
              </a:lnSpc>
              <a:spcBef>
                <a:spcPts val="0"/>
              </a:spcBef>
              <a:spcAft>
                <a:spcPts val="1200"/>
              </a:spcAft>
              <a:buNone/>
            </a:pPr>
            <a:r>
              <a:rPr lang="en-GB" dirty="0"/>
              <a:t>It was a hard won victory to separate the two.</a:t>
            </a:r>
          </a:p>
          <a:p>
            <a:pPr marL="0" indent="0">
              <a:lnSpc>
                <a:spcPct val="140000"/>
              </a:lnSpc>
              <a:spcBef>
                <a:spcPts val="0"/>
              </a:spcBef>
              <a:spcAft>
                <a:spcPts val="1200"/>
              </a:spcAft>
              <a:buNone/>
            </a:pPr>
            <a:r>
              <a:rPr lang="en-GB" dirty="0"/>
              <a:t>Parfit argued at length for the separation.  Endorsed by Singer.  </a:t>
            </a:r>
            <a:r>
              <a:rPr lang="en-GB" dirty="0" err="1"/>
              <a:t>Eg</a:t>
            </a:r>
            <a:r>
              <a:rPr lang="en-GB" dirty="0"/>
              <a:t> it is normatively good to sort your toothache before an island trip even if you are not motivated to.</a:t>
            </a:r>
          </a:p>
          <a:p>
            <a:pPr marL="0" indent="0">
              <a:lnSpc>
                <a:spcPct val="140000"/>
              </a:lnSpc>
              <a:spcBef>
                <a:spcPts val="0"/>
              </a:spcBef>
              <a:spcAft>
                <a:spcPts val="1200"/>
              </a:spcAft>
              <a:buNone/>
            </a:pPr>
            <a:r>
              <a:rPr lang="en-GB" dirty="0"/>
              <a:t>Williams and Blackburn among those who see motivation as inherent in moral judgements. They criticise utilitarianism for imposing motivationally unrealistic requirements.  Possible utilitarian response: we are not primarily trying to recreate a workable morality but considering more broadly what actions are good. </a:t>
            </a:r>
          </a:p>
          <a:p>
            <a:pPr marL="0" indent="0">
              <a:lnSpc>
                <a:spcPct val="140000"/>
              </a:lnSpc>
              <a:spcBef>
                <a:spcPts val="0"/>
              </a:spcBef>
              <a:spcAft>
                <a:spcPts val="1200"/>
              </a:spcAft>
              <a:buNone/>
            </a:pPr>
            <a:r>
              <a:rPr lang="en-GB" dirty="0"/>
              <a:t>Mackie thought motivation was inherent in morality.  For him, that morality is inherently motivating makes the idea of objective morality seem particularly queer.</a:t>
            </a:r>
          </a:p>
          <a:p>
            <a:pPr marL="0" indent="0">
              <a:lnSpc>
                <a:spcPct val="140000"/>
              </a:lnSpc>
              <a:spcBef>
                <a:spcPts val="0"/>
              </a:spcBef>
              <a:spcAft>
                <a:spcPts val="600"/>
              </a:spcAft>
              <a:buNone/>
            </a:pPr>
            <a:r>
              <a:rPr lang="en-GB" dirty="0"/>
              <a:t>These tend to go together:</a:t>
            </a:r>
          </a:p>
          <a:p>
            <a:pPr>
              <a:lnSpc>
                <a:spcPct val="140000"/>
              </a:lnSpc>
              <a:spcBef>
                <a:spcPts val="0"/>
              </a:spcBef>
              <a:spcAft>
                <a:spcPts val="600"/>
              </a:spcAft>
              <a:buFontTx/>
              <a:buChar char="-"/>
            </a:pPr>
            <a:r>
              <a:rPr lang="en-GB" dirty="0"/>
              <a:t>Dividing normative and motivating</a:t>
            </a:r>
          </a:p>
          <a:p>
            <a:pPr>
              <a:lnSpc>
                <a:spcPct val="140000"/>
              </a:lnSpc>
              <a:spcBef>
                <a:spcPts val="0"/>
              </a:spcBef>
              <a:spcAft>
                <a:spcPts val="600"/>
              </a:spcAft>
              <a:buFontTx/>
              <a:buChar char="-"/>
            </a:pPr>
            <a:r>
              <a:rPr lang="en-GB" dirty="0"/>
              <a:t>Consequentialism over deontology.  </a:t>
            </a:r>
          </a:p>
          <a:p>
            <a:pPr>
              <a:lnSpc>
                <a:spcPct val="140000"/>
              </a:lnSpc>
              <a:spcBef>
                <a:spcPts val="0"/>
              </a:spcBef>
              <a:spcAft>
                <a:spcPts val="600"/>
              </a:spcAft>
              <a:buFontTx/>
              <a:buChar char="-"/>
            </a:pPr>
            <a:r>
              <a:rPr lang="en-GB" dirty="0"/>
              <a:t>Axiology over decision theory.</a:t>
            </a:r>
          </a:p>
          <a:p>
            <a:pPr>
              <a:lnSpc>
                <a:spcPct val="140000"/>
              </a:lnSpc>
              <a:spcBef>
                <a:spcPts val="0"/>
              </a:spcBef>
              <a:spcAft>
                <a:spcPts val="600"/>
              </a:spcAft>
              <a:buFontTx/>
              <a:buChar char="-"/>
            </a:pPr>
            <a:r>
              <a:rPr lang="en-GB" dirty="0"/>
              <a:t>Practical reason over morality.</a:t>
            </a:r>
          </a:p>
          <a:p>
            <a:pPr>
              <a:lnSpc>
                <a:spcPct val="140000"/>
              </a:lnSpc>
              <a:spcBef>
                <a:spcPts val="0"/>
              </a:spcBef>
              <a:spcAft>
                <a:spcPts val="600"/>
              </a:spcAft>
              <a:buFontTx/>
              <a:buChar char="-"/>
            </a:pPr>
            <a:r>
              <a:rPr lang="en-GB" dirty="0"/>
              <a:t>Cognitivism over </a:t>
            </a:r>
            <a:r>
              <a:rPr lang="en-GB" dirty="0" err="1"/>
              <a:t>expressivism</a:t>
            </a:r>
            <a:r>
              <a:rPr lang="en-GB" dirty="0"/>
              <a:t>.  </a:t>
            </a:r>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39</a:t>
            </a:fld>
            <a:endParaRPr lang="en-GB"/>
          </a:p>
        </p:txBody>
      </p:sp>
    </p:spTree>
    <p:extLst>
      <p:ext uri="{BB962C8B-B14F-4D97-AF65-F5344CB8AC3E}">
        <p14:creationId xmlns:p14="http://schemas.microsoft.com/office/powerpoint/2010/main" val="2461039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lstStyle/>
          <a:p>
            <a:r>
              <a:rPr lang="en-GB" b="1" dirty="0">
                <a:solidFill>
                  <a:srgbClr val="0070C0"/>
                </a:solidFill>
              </a:rPr>
              <a:t>Different natures</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00625"/>
            <a:ext cx="10515600" cy="4892250"/>
          </a:xfrm>
        </p:spPr>
        <p:txBody>
          <a:bodyPr>
            <a:normAutofit/>
          </a:bodyPr>
          <a:lstStyle/>
          <a:p>
            <a:pPr marL="0" indent="0">
              <a:buNone/>
            </a:pPr>
            <a:endParaRPr lang="en-GB" dirty="0"/>
          </a:p>
          <a:p>
            <a:pPr marL="0" indent="0">
              <a:buNone/>
            </a:pPr>
            <a:r>
              <a:rPr lang="en-GB" dirty="0"/>
              <a:t>Normative reasons are value judgements, about what is good</a:t>
            </a:r>
          </a:p>
          <a:p>
            <a:pPr marL="0" indent="0">
              <a:buNone/>
            </a:pPr>
            <a:endParaRPr lang="en-GB" dirty="0"/>
          </a:p>
          <a:p>
            <a:pPr marL="0" indent="0">
              <a:buNone/>
            </a:pPr>
            <a:r>
              <a:rPr lang="en-GB" dirty="0"/>
              <a:t>Motivating reasons are factual, about psychology</a:t>
            </a:r>
          </a:p>
          <a:p>
            <a:pPr marL="0" indent="0">
              <a:buNone/>
            </a:pPr>
            <a:endParaRPr lang="en-GB" dirty="0"/>
          </a:p>
          <a:p>
            <a:pPr marL="0" indent="0">
              <a:buNone/>
            </a:pPr>
            <a:r>
              <a:rPr lang="en-GB" dirty="0"/>
              <a:t>Normative reasons can seem mysterious. What is their nature?</a:t>
            </a:r>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4</a:t>
            </a:fld>
            <a:endParaRPr lang="en-GB" dirty="0"/>
          </a:p>
        </p:txBody>
      </p:sp>
    </p:spTree>
    <p:extLst>
      <p:ext uri="{BB962C8B-B14F-4D97-AF65-F5344CB8AC3E}">
        <p14:creationId xmlns:p14="http://schemas.microsoft.com/office/powerpoint/2010/main" val="119932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dirty="0">
                <a:solidFill>
                  <a:srgbClr val="0070C0"/>
                </a:solidFill>
              </a:rPr>
              <a:t>Q14. Non-Human Animals</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90688"/>
            <a:ext cx="10515600" cy="5429704"/>
          </a:xfrm>
        </p:spPr>
        <p:txBody>
          <a:bodyPr>
            <a:noAutofit/>
          </a:bodyPr>
          <a:lstStyle/>
          <a:p>
            <a:pPr marL="0" indent="0">
              <a:lnSpc>
                <a:spcPct val="140000"/>
              </a:lnSpc>
              <a:spcBef>
                <a:spcPts val="0"/>
              </a:spcBef>
              <a:spcAft>
                <a:spcPts val="600"/>
              </a:spcAft>
              <a:buNone/>
            </a:pPr>
            <a:r>
              <a:rPr lang="en-GB" sz="1100" dirty="0"/>
              <a:t>Speciesism.  Treating animals with relevantly similar interests worse just because they are of different species.</a:t>
            </a:r>
          </a:p>
          <a:p>
            <a:pPr marL="0" indent="0">
              <a:lnSpc>
                <a:spcPct val="140000"/>
              </a:lnSpc>
              <a:spcBef>
                <a:spcPts val="0"/>
              </a:spcBef>
              <a:spcAft>
                <a:spcPts val="600"/>
              </a:spcAft>
              <a:buNone/>
            </a:pPr>
            <a:r>
              <a:rPr lang="en-GB" sz="1100" dirty="0"/>
              <a:t>The biggest limit on our knowledge is our knowledge of what life is like for others.  We know the universe only through our own perspective and our inferences as to what the objective universe is itself and our inferences as to what the experiences of others may be like. </a:t>
            </a:r>
          </a:p>
          <a:p>
            <a:pPr marL="0" indent="0">
              <a:lnSpc>
                <a:spcPct val="140000"/>
              </a:lnSpc>
              <a:spcBef>
                <a:spcPts val="0"/>
              </a:spcBef>
              <a:spcAft>
                <a:spcPts val="600"/>
              </a:spcAft>
              <a:buNone/>
            </a:pPr>
            <a:r>
              <a:rPr lang="en-GB" sz="1100" dirty="0"/>
              <a:t>We think we have some idea of what experience is like for other people but have only limited ideas of what experience is like for other animals. What is it like to be a bat? </a:t>
            </a:r>
          </a:p>
          <a:p>
            <a:pPr marL="0" indent="0">
              <a:lnSpc>
                <a:spcPct val="140000"/>
              </a:lnSpc>
              <a:spcBef>
                <a:spcPts val="0"/>
              </a:spcBef>
              <a:spcAft>
                <a:spcPts val="600"/>
              </a:spcAft>
              <a:buNone/>
            </a:pPr>
            <a:r>
              <a:rPr lang="en-GB" sz="1100" dirty="0"/>
              <a:t>And there are so many animals.  Some may be full of joys or suffering that is radically different from and is far greater than anything we experience. There are mind-boggling quantities and diversities of animals.  And  numbers of farmed animals run into trillions. A dauntingly big world of experience.  And vast opportunities to do good, if we knew more.  </a:t>
            </a:r>
          </a:p>
          <a:p>
            <a:pPr marL="0" indent="0">
              <a:lnSpc>
                <a:spcPct val="140000"/>
              </a:lnSpc>
              <a:spcBef>
                <a:spcPts val="0"/>
              </a:spcBef>
              <a:spcAft>
                <a:spcPts val="600"/>
              </a:spcAft>
              <a:buNone/>
            </a:pPr>
            <a:r>
              <a:rPr lang="en-GB" sz="1100" dirty="0"/>
              <a:t>Our lack of understanding of animal consciousness is an epistemological gap that leaves us ignorant but affects our practical reason.  What do we know about what experience is like for animals and what prospects are there for learning more? </a:t>
            </a:r>
          </a:p>
          <a:p>
            <a:pPr marL="0" indent="0">
              <a:lnSpc>
                <a:spcPct val="140000"/>
              </a:lnSpc>
              <a:spcBef>
                <a:spcPts val="0"/>
              </a:spcBef>
              <a:spcAft>
                <a:spcPts val="600"/>
              </a:spcAft>
              <a:buNone/>
            </a:pPr>
            <a:r>
              <a:rPr lang="en-GB" sz="1100" dirty="0"/>
              <a:t>We have some ideas when animals are suffering and content, especially for the mammals that are most like us. We can say that ten pigs suffering is worse than than one pig suffering.  What can we say about trade-offs between animal and human well-being? Pain across mammals seems similar in terms of neural mechanisms and behaviours.  How do we compare the pleasures of a lamb playing in a field with a guy reading a book?  I think the answer is, we don’t know. </a:t>
            </a:r>
          </a:p>
          <a:p>
            <a:pPr marL="0" indent="0">
              <a:lnSpc>
                <a:spcPct val="140000"/>
              </a:lnSpc>
              <a:spcBef>
                <a:spcPts val="0"/>
              </a:spcBef>
              <a:spcAft>
                <a:spcPts val="600"/>
              </a:spcAft>
              <a:buNone/>
            </a:pPr>
            <a:r>
              <a:rPr lang="en-GB" sz="1100" dirty="0"/>
              <a:t>Perhaps in our ignorance we should adopt a policy of not doing harm.  So, no to factory farming which appears horrific in its scale and very probable suffering. In this context, Effective Altruism lobbying for better farm animal conditions looks the most effective immediate approach. </a:t>
            </a:r>
          </a:p>
          <a:p>
            <a:pPr marL="0" indent="0">
              <a:lnSpc>
                <a:spcPct val="140000"/>
              </a:lnSpc>
              <a:spcBef>
                <a:spcPts val="0"/>
              </a:spcBef>
              <a:spcAft>
                <a:spcPts val="600"/>
              </a:spcAft>
              <a:buNone/>
            </a:pPr>
            <a:r>
              <a:rPr lang="en-GB" sz="1100" dirty="0"/>
              <a:t>But there are bigger questions even than this.  For example, should we aim to encourage wildlife?  This should depend on whether wildlife overall enjoy their lives – it may be that some species do and some don’t – and we just don’t know.  Our ignorance is terrible.  A nightmare is that unknown to us the experienced life of all the zillions of insects is horrific.</a:t>
            </a:r>
          </a:p>
          <a:p>
            <a:pPr marL="0" indent="0">
              <a:lnSpc>
                <a:spcPct val="140000"/>
              </a:lnSpc>
              <a:spcBef>
                <a:spcPts val="0"/>
              </a:spcBef>
              <a:spcAft>
                <a:spcPts val="600"/>
              </a:spcAft>
              <a:buNone/>
            </a:pPr>
            <a:r>
              <a:rPr lang="en-GB" sz="1100" dirty="0"/>
              <a:t>Perhaps we will eventually learn more and become the shepherds of experienced life: expanding the species that enjoy, eliminating the species that suffer and creating new biological or digital species of sentient beings.  Does this idea seem inspiring or a horrific </a:t>
            </a:r>
            <a:r>
              <a:rPr lang="en-GB" sz="1100" dirty="0" err="1"/>
              <a:t>redutio</a:t>
            </a:r>
            <a:r>
              <a:rPr lang="en-GB" sz="1100" dirty="0"/>
              <a:t> ad absurdum for utilitarian thinking?</a:t>
            </a:r>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40</a:t>
            </a:fld>
            <a:endParaRPr lang="en-GB" dirty="0"/>
          </a:p>
        </p:txBody>
      </p:sp>
    </p:spTree>
    <p:extLst>
      <p:ext uri="{BB962C8B-B14F-4D97-AF65-F5344CB8AC3E}">
        <p14:creationId xmlns:p14="http://schemas.microsoft.com/office/powerpoint/2010/main" val="1815582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dirty="0">
                <a:solidFill>
                  <a:srgbClr val="0070C0"/>
                </a:solidFill>
              </a:rPr>
              <a:t>Q15. The Future Of Humanity</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61219"/>
            <a:ext cx="10515600" cy="4695131"/>
          </a:xfrm>
        </p:spPr>
        <p:txBody>
          <a:bodyPr>
            <a:normAutofit fontScale="55000" lnSpcReduction="20000"/>
          </a:bodyPr>
          <a:lstStyle/>
          <a:p>
            <a:pPr marL="0" indent="0">
              <a:lnSpc>
                <a:spcPct val="140000"/>
              </a:lnSpc>
              <a:spcBef>
                <a:spcPts val="0"/>
              </a:spcBef>
              <a:spcAft>
                <a:spcPts val="1200"/>
              </a:spcAft>
              <a:buNone/>
            </a:pPr>
            <a:r>
              <a:rPr lang="en-GB" dirty="0"/>
              <a:t>There should be a lot of sentient experience in humanity’s future. And knowledge may rapidly increase the amount and quality of experience. Ultimately, humanity’s future may for example be as happy digitised people. Or we could have extinction, or back to the dark ages, or 1984.  So the present may well be </a:t>
            </a:r>
            <a:r>
              <a:rPr lang="en-GB" dirty="0" err="1"/>
              <a:t>hingey</a:t>
            </a:r>
            <a:r>
              <a:rPr lang="en-GB" dirty="0"/>
              <a:t>.</a:t>
            </a:r>
          </a:p>
          <a:p>
            <a:pPr marL="0" indent="0">
              <a:lnSpc>
                <a:spcPct val="140000"/>
              </a:lnSpc>
              <a:spcBef>
                <a:spcPts val="0"/>
              </a:spcBef>
              <a:spcAft>
                <a:spcPts val="1200"/>
              </a:spcAft>
              <a:buNone/>
            </a:pPr>
            <a:r>
              <a:rPr lang="en-GB" dirty="0"/>
              <a:t>Should we take a Total View and weight equally interests of future people. Or a person-affecting view – make people happy not happy people.  Total view.  Alternatives lead to contradictions. Glad I am alive. </a:t>
            </a:r>
            <a:r>
              <a:rPr lang="en-GB" dirty="0" err="1"/>
              <a:t>Parfit’s</a:t>
            </a:r>
            <a:r>
              <a:rPr lang="en-GB" dirty="0"/>
              <a:t> Repugnant Conclusion relies on debatable empirical assumption that average happiness declines with numbers, yet more people gives more knowledge-building, more growth.</a:t>
            </a:r>
          </a:p>
          <a:p>
            <a:pPr marL="0" indent="0">
              <a:lnSpc>
                <a:spcPct val="140000"/>
              </a:lnSpc>
              <a:spcBef>
                <a:spcPts val="0"/>
              </a:spcBef>
              <a:spcAft>
                <a:spcPts val="1200"/>
              </a:spcAft>
              <a:buNone/>
            </a:pPr>
            <a:r>
              <a:rPr lang="en-GB" dirty="0"/>
              <a:t>Should we employ a pure temporal discount rate.  No. But a risk-adjusted rate quickly diminishes the significance of the long term future, for example a 1% pa chance of extinction.  I am dubious that a world with greater power but negligible extinction risk could be reached.  Perhaps this century is significant not because it is </a:t>
            </a:r>
            <a:r>
              <a:rPr lang="en-GB" dirty="0" err="1"/>
              <a:t>hingey</a:t>
            </a:r>
            <a:r>
              <a:rPr lang="en-GB" dirty="0"/>
              <a:t> for a great long term future, but because it is our last chance to have fun.</a:t>
            </a:r>
          </a:p>
          <a:p>
            <a:pPr marL="0" indent="0">
              <a:lnSpc>
                <a:spcPct val="140000"/>
              </a:lnSpc>
              <a:spcBef>
                <a:spcPts val="0"/>
              </a:spcBef>
              <a:spcAft>
                <a:spcPts val="1200"/>
              </a:spcAft>
              <a:buNone/>
            </a:pPr>
            <a:r>
              <a:rPr lang="en-GB" dirty="0"/>
              <a:t>What can we do for the long term future?  Some research around AI.  Robust governmental institutions for good decisions and human rights.  International Cooperation.  My theme: clearer ethics – the Long Reflection should start now.      </a:t>
            </a:r>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41</a:t>
            </a:fld>
            <a:endParaRPr lang="en-GB" dirty="0"/>
          </a:p>
        </p:txBody>
      </p:sp>
    </p:spTree>
    <p:extLst>
      <p:ext uri="{BB962C8B-B14F-4D97-AF65-F5344CB8AC3E}">
        <p14:creationId xmlns:p14="http://schemas.microsoft.com/office/powerpoint/2010/main" val="1922734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lstStyle/>
          <a:p>
            <a:r>
              <a:rPr lang="en-GB" b="1" dirty="0">
                <a:solidFill>
                  <a:srgbClr val="0070C0"/>
                </a:solidFill>
              </a:rPr>
              <a:t>End Relational</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971550" y="1464100"/>
            <a:ext cx="10515600" cy="4892250"/>
          </a:xfrm>
        </p:spPr>
        <p:txBody>
          <a:bodyPr>
            <a:normAutofit/>
          </a:bodyPr>
          <a:lstStyle/>
          <a:p>
            <a:pPr marL="0" indent="0">
              <a:buNone/>
            </a:pPr>
            <a:r>
              <a:rPr lang="en-GB" dirty="0"/>
              <a:t>Normative judgements made all the time</a:t>
            </a:r>
          </a:p>
          <a:p>
            <a:pPr marL="0" indent="0">
              <a:buNone/>
            </a:pPr>
            <a:r>
              <a:rPr lang="en-GB" dirty="0"/>
              <a:t>Normative vocabulary – ‘good’, ‘right’, ‘ought’ etc</a:t>
            </a:r>
          </a:p>
          <a:p>
            <a:pPr marL="0" indent="0">
              <a:buNone/>
            </a:pPr>
            <a:r>
              <a:rPr lang="en-GB" dirty="0"/>
              <a:t>All judgements relative to an end, standard or criteria</a:t>
            </a:r>
          </a:p>
          <a:p>
            <a:pPr marL="0" indent="0">
              <a:buNone/>
            </a:pPr>
            <a:r>
              <a:rPr lang="en-GB" dirty="0"/>
              <a:t>My car is good – meets our implicitly agreed standards</a:t>
            </a:r>
          </a:p>
          <a:p>
            <a:pPr marL="0" indent="0">
              <a:buNone/>
            </a:pPr>
            <a:r>
              <a:rPr lang="en-GB" dirty="0"/>
              <a:t>Good cars relative to end of speed or reliability </a:t>
            </a:r>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5</a:t>
            </a:fld>
            <a:endParaRPr lang="en-GB" dirty="0"/>
          </a:p>
        </p:txBody>
      </p:sp>
      <p:pic>
        <p:nvPicPr>
          <p:cNvPr id="5" name="Picture 4">
            <a:extLst>
              <a:ext uri="{FF2B5EF4-FFF2-40B4-BE49-F238E27FC236}">
                <a16:creationId xmlns:a16="http://schemas.microsoft.com/office/drawing/2014/main" id="{8677B134-8CF2-C34E-8364-676A1E18FDD1}"/>
              </a:ext>
            </a:extLst>
          </p:cNvPr>
          <p:cNvPicPr>
            <a:picLocks noChangeAspect="1"/>
          </p:cNvPicPr>
          <p:nvPr/>
        </p:nvPicPr>
        <p:blipFill>
          <a:blip r:embed="rId3"/>
          <a:stretch>
            <a:fillRect/>
          </a:stretch>
        </p:blipFill>
        <p:spPr>
          <a:xfrm>
            <a:off x="2540080" y="4298950"/>
            <a:ext cx="2303934" cy="1530350"/>
          </a:xfrm>
          <a:prstGeom prst="rect">
            <a:avLst/>
          </a:prstGeom>
        </p:spPr>
      </p:pic>
      <p:pic>
        <p:nvPicPr>
          <p:cNvPr id="6" name="Picture 5">
            <a:extLst>
              <a:ext uri="{FF2B5EF4-FFF2-40B4-BE49-F238E27FC236}">
                <a16:creationId xmlns:a16="http://schemas.microsoft.com/office/drawing/2014/main" id="{1722B00B-C7B6-B143-AF08-F3D588CC5481}"/>
              </a:ext>
            </a:extLst>
          </p:cNvPr>
          <p:cNvPicPr>
            <a:picLocks noChangeAspect="1"/>
          </p:cNvPicPr>
          <p:nvPr/>
        </p:nvPicPr>
        <p:blipFill>
          <a:blip r:embed="rId4"/>
          <a:stretch>
            <a:fillRect/>
          </a:stretch>
        </p:blipFill>
        <p:spPr>
          <a:xfrm>
            <a:off x="5947250" y="4298950"/>
            <a:ext cx="2126381" cy="1530350"/>
          </a:xfrm>
          <a:prstGeom prst="rect">
            <a:avLst/>
          </a:prstGeom>
        </p:spPr>
      </p:pic>
      <p:sp>
        <p:nvSpPr>
          <p:cNvPr id="7" name="TextBox 6">
            <a:extLst>
              <a:ext uri="{FF2B5EF4-FFF2-40B4-BE49-F238E27FC236}">
                <a16:creationId xmlns:a16="http://schemas.microsoft.com/office/drawing/2014/main" id="{A2E71962-BCFD-7B4D-A59F-736351F6F4F3}"/>
              </a:ext>
            </a:extLst>
          </p:cNvPr>
          <p:cNvSpPr txBox="1"/>
          <p:nvPr/>
        </p:nvSpPr>
        <p:spPr>
          <a:xfrm>
            <a:off x="3143250" y="5829300"/>
            <a:ext cx="898516" cy="369332"/>
          </a:xfrm>
          <a:prstGeom prst="rect">
            <a:avLst/>
          </a:prstGeom>
          <a:noFill/>
        </p:spPr>
        <p:txBody>
          <a:bodyPr wrap="none" rtlCol="0">
            <a:spAutoFit/>
          </a:bodyPr>
          <a:lstStyle/>
          <a:p>
            <a:r>
              <a:rPr lang="en-US" dirty="0"/>
              <a:t>Fast car</a:t>
            </a:r>
          </a:p>
        </p:txBody>
      </p:sp>
      <p:sp>
        <p:nvSpPr>
          <p:cNvPr id="8" name="TextBox 7">
            <a:extLst>
              <a:ext uri="{FF2B5EF4-FFF2-40B4-BE49-F238E27FC236}">
                <a16:creationId xmlns:a16="http://schemas.microsoft.com/office/drawing/2014/main" id="{73E4BD14-3569-7849-A7E0-2BDB4893230A}"/>
              </a:ext>
            </a:extLst>
          </p:cNvPr>
          <p:cNvSpPr txBox="1"/>
          <p:nvPr/>
        </p:nvSpPr>
        <p:spPr>
          <a:xfrm>
            <a:off x="6376869" y="5829300"/>
            <a:ext cx="1267142" cy="369332"/>
          </a:xfrm>
          <a:prstGeom prst="rect">
            <a:avLst/>
          </a:prstGeom>
          <a:noFill/>
        </p:spPr>
        <p:txBody>
          <a:bodyPr wrap="none" rtlCol="0">
            <a:spAutoFit/>
          </a:bodyPr>
          <a:lstStyle/>
          <a:p>
            <a:r>
              <a:rPr lang="en-US" dirty="0"/>
              <a:t>Reliable car</a:t>
            </a:r>
          </a:p>
        </p:txBody>
      </p:sp>
    </p:spTree>
    <p:extLst>
      <p:ext uri="{BB962C8B-B14F-4D97-AF65-F5344CB8AC3E}">
        <p14:creationId xmlns:p14="http://schemas.microsoft.com/office/powerpoint/2010/main" val="331425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lstStyle/>
          <a:p>
            <a:r>
              <a:rPr lang="en-GB" b="1" dirty="0">
                <a:solidFill>
                  <a:srgbClr val="0070C0"/>
                </a:solidFill>
              </a:rPr>
              <a:t>Practical Reason and a Cheap Shirt</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1" y="1600625"/>
            <a:ext cx="8014854" cy="4755725"/>
          </a:xfrm>
        </p:spPr>
        <p:txBody>
          <a:bodyPr>
            <a:normAutofit/>
          </a:bodyPr>
          <a:lstStyle/>
          <a:p>
            <a:pPr marL="0" indent="0">
              <a:buNone/>
            </a:pPr>
            <a:r>
              <a:rPr lang="en-GB" dirty="0"/>
              <a:t>Navigate lives by practical judgements about ends and means.</a:t>
            </a:r>
          </a:p>
          <a:p>
            <a:pPr marL="0" indent="0">
              <a:buNone/>
            </a:pPr>
            <a:r>
              <a:rPr lang="en-GB" dirty="0"/>
              <a:t>In buying a shirt should my end be cheapness or style?</a:t>
            </a:r>
          </a:p>
          <a:p>
            <a:pPr marL="0" indent="0">
              <a:buNone/>
            </a:pPr>
            <a:r>
              <a:rPr lang="en-GB" dirty="0"/>
              <a:t>Practical reasoning for individuals, families, groups, organisations and government. </a:t>
            </a:r>
          </a:p>
          <a:p>
            <a:pPr marL="0" indent="0">
              <a:buNone/>
            </a:pPr>
            <a:r>
              <a:rPr lang="en-GB" dirty="0"/>
              <a:t>Practical reasoning everywhere and good decisions critical to welfare.</a:t>
            </a:r>
          </a:p>
          <a:p>
            <a:pPr marL="0" indent="0">
              <a:buNone/>
            </a:pPr>
            <a:endParaRPr lang="en-GB" dirty="0"/>
          </a:p>
          <a:p>
            <a:pPr marL="0" indent="0">
              <a:buNone/>
            </a:pPr>
            <a:endParaRPr lang="en-GB" dirty="0"/>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6</a:t>
            </a:fld>
            <a:endParaRPr lang="en-GB" dirty="0"/>
          </a:p>
        </p:txBody>
      </p:sp>
      <p:pic>
        <p:nvPicPr>
          <p:cNvPr id="3074" name="Picture 2" descr="This shirt is not hideous men's t-shirt | Etsy">
            <a:extLst>
              <a:ext uri="{FF2B5EF4-FFF2-40B4-BE49-F238E27FC236}">
                <a16:creationId xmlns:a16="http://schemas.microsoft.com/office/drawing/2014/main" id="{03525AEF-0220-0148-8220-72FF2D6DA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6072" y="2548127"/>
            <a:ext cx="2880000" cy="2756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26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normAutofit/>
          </a:bodyPr>
          <a:lstStyle/>
          <a:p>
            <a:r>
              <a:rPr lang="en-GB" b="1" dirty="0">
                <a:solidFill>
                  <a:srgbClr val="0070C0"/>
                </a:solidFill>
              </a:rPr>
              <a:t>Practical Reason, Morality and Ethics</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61219"/>
            <a:ext cx="10331548" cy="4695131"/>
          </a:xfrm>
        </p:spPr>
        <p:txBody>
          <a:bodyPr>
            <a:normAutofit/>
          </a:bodyPr>
          <a:lstStyle/>
          <a:p>
            <a:pPr marL="0" indent="0">
              <a:spcBef>
                <a:spcPts val="0"/>
              </a:spcBef>
              <a:buNone/>
            </a:pPr>
            <a:r>
              <a:rPr lang="en-GB" dirty="0">
                <a:solidFill>
                  <a:srgbClr val="0070C0"/>
                </a:solidFill>
              </a:rPr>
              <a:t>Practical Reason.  </a:t>
            </a:r>
            <a:r>
              <a:rPr lang="en-GB" dirty="0"/>
              <a:t>All decision-making about how to act. </a:t>
            </a:r>
          </a:p>
          <a:p>
            <a:pPr marL="0" indent="0">
              <a:spcBef>
                <a:spcPts val="0"/>
              </a:spcBef>
              <a:spcAft>
                <a:spcPts val="600"/>
              </a:spcAft>
              <a:buNone/>
            </a:pPr>
            <a:r>
              <a:rPr lang="en-GB" i="1" dirty="0"/>
              <a:t>     Practical =  ‘regarding action’ </a:t>
            </a:r>
            <a:r>
              <a:rPr lang="en-GB" dirty="0"/>
              <a:t>rather than</a:t>
            </a:r>
            <a:r>
              <a:rPr lang="en-GB" i="1" dirty="0"/>
              <a:t>  ‘effective, sensible’</a:t>
            </a:r>
          </a:p>
          <a:p>
            <a:pPr marL="0" indent="0">
              <a:spcAft>
                <a:spcPts val="1200"/>
              </a:spcAft>
              <a:buNone/>
            </a:pPr>
            <a:r>
              <a:rPr lang="en-GB" dirty="0">
                <a:solidFill>
                  <a:schemeClr val="accent1"/>
                </a:solidFill>
              </a:rPr>
              <a:t>Morality. </a:t>
            </a:r>
            <a:r>
              <a:rPr lang="en-GB" dirty="0"/>
              <a:t>A mechanism within practical reason that encourages compliance with core rules and altruistic behaviour and uses absolutist language. </a:t>
            </a:r>
          </a:p>
          <a:p>
            <a:pPr marL="0" indent="0">
              <a:spcAft>
                <a:spcPts val="1800"/>
              </a:spcAft>
              <a:buNone/>
            </a:pPr>
            <a:r>
              <a:rPr lang="en-GB" dirty="0">
                <a:solidFill>
                  <a:schemeClr val="accent1"/>
                </a:solidFill>
              </a:rPr>
              <a:t>Ethics.  </a:t>
            </a:r>
            <a:r>
              <a:rPr lang="en-GB" dirty="0"/>
              <a:t>Practical reason and morality.  </a:t>
            </a:r>
            <a:r>
              <a:rPr lang="en-GB" dirty="0">
                <a:solidFill>
                  <a:schemeClr val="accent1"/>
                </a:solidFill>
              </a:rPr>
              <a:t>	</a:t>
            </a:r>
          </a:p>
          <a:p>
            <a:pPr marL="0" indent="0">
              <a:spcBef>
                <a:spcPts val="0"/>
              </a:spcBef>
              <a:buNone/>
            </a:pPr>
            <a:r>
              <a:rPr lang="en-GB" dirty="0">
                <a:solidFill>
                  <a:schemeClr val="accent1"/>
                </a:solidFill>
              </a:rPr>
              <a:t>		Practical Reason First</a:t>
            </a:r>
          </a:p>
          <a:p>
            <a:pPr marL="0" indent="0">
              <a:spcBef>
                <a:spcPts val="0"/>
              </a:spcBef>
              <a:buNone/>
            </a:pPr>
            <a:r>
              <a:rPr lang="en-GB" dirty="0">
                <a:solidFill>
                  <a:schemeClr val="accent1"/>
                </a:solidFill>
              </a:rPr>
              <a:t>		</a:t>
            </a:r>
            <a:r>
              <a:rPr lang="en-GB" dirty="0"/>
              <a:t>Practical Reason: everywhere, essential, straightforward</a:t>
            </a:r>
          </a:p>
          <a:p>
            <a:pPr marL="0" indent="0">
              <a:spcBef>
                <a:spcPts val="0"/>
              </a:spcBef>
              <a:buNone/>
            </a:pPr>
            <a:r>
              <a:rPr lang="en-GB" dirty="0"/>
              <a:t>		Morality: subsidiary, contingent, confused, righteous</a:t>
            </a:r>
          </a:p>
          <a:p>
            <a:pPr marL="0" indent="0">
              <a:spcAft>
                <a:spcPts val="600"/>
              </a:spcAft>
              <a:buNone/>
            </a:pPr>
            <a:endParaRPr lang="en-GB" dirty="0">
              <a:solidFill>
                <a:schemeClr val="accent1"/>
              </a:solidFill>
            </a:endParaRPr>
          </a:p>
          <a:p>
            <a:pPr marL="0" indent="0">
              <a:spcAft>
                <a:spcPts val="600"/>
              </a:spcAft>
              <a:buNone/>
            </a:pPr>
            <a:endParaRPr lang="en-GB" dirty="0">
              <a:solidFill>
                <a:schemeClr val="accent1"/>
              </a:solidFill>
            </a:endParaRPr>
          </a:p>
          <a:p>
            <a:pPr marL="0" indent="0">
              <a:spcAft>
                <a:spcPts val="600"/>
              </a:spcAft>
              <a:buNone/>
            </a:pPr>
            <a:endParaRPr lang="en-GB" dirty="0"/>
          </a:p>
          <a:p>
            <a:pPr marL="0" indent="0">
              <a:buNone/>
            </a:pPr>
            <a:endParaRPr lang="en-GB" dirty="0"/>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7</a:t>
            </a:fld>
            <a:endParaRPr lang="en-GB" dirty="0"/>
          </a:p>
        </p:txBody>
      </p:sp>
      <p:pic>
        <p:nvPicPr>
          <p:cNvPr id="5" name="Picture 4">
            <a:extLst>
              <a:ext uri="{FF2B5EF4-FFF2-40B4-BE49-F238E27FC236}">
                <a16:creationId xmlns:a16="http://schemas.microsoft.com/office/drawing/2014/main" id="{51F5976A-E248-FE47-94D2-0D2637749C84}"/>
              </a:ext>
            </a:extLst>
          </p:cNvPr>
          <p:cNvPicPr>
            <a:picLocks noChangeAspect="1"/>
          </p:cNvPicPr>
          <p:nvPr/>
        </p:nvPicPr>
        <p:blipFill>
          <a:blip r:embed="rId3"/>
          <a:stretch>
            <a:fillRect/>
          </a:stretch>
        </p:blipFill>
        <p:spPr>
          <a:xfrm>
            <a:off x="1022252" y="4805181"/>
            <a:ext cx="1237383" cy="1237383"/>
          </a:xfrm>
          <a:prstGeom prst="rect">
            <a:avLst/>
          </a:prstGeom>
        </p:spPr>
      </p:pic>
    </p:spTree>
    <p:extLst>
      <p:ext uri="{BB962C8B-B14F-4D97-AF65-F5344CB8AC3E}">
        <p14:creationId xmlns:p14="http://schemas.microsoft.com/office/powerpoint/2010/main" val="32468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lstStyle/>
          <a:p>
            <a:r>
              <a:rPr lang="en-GB" b="1" dirty="0">
                <a:solidFill>
                  <a:srgbClr val="0070C0"/>
                </a:solidFill>
              </a:rPr>
              <a:t>Good and Being Good</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00625"/>
            <a:ext cx="10515600" cy="4892250"/>
          </a:xfrm>
        </p:spPr>
        <p:txBody>
          <a:bodyPr>
            <a:normAutofit/>
          </a:bodyPr>
          <a:lstStyle/>
          <a:p>
            <a:pPr marL="0" indent="0">
              <a:buNone/>
            </a:pPr>
            <a:r>
              <a:rPr lang="en-GB" b="1" dirty="0">
                <a:solidFill>
                  <a:srgbClr val="0070C0"/>
                </a:solidFill>
              </a:rPr>
              <a:t>Good</a:t>
            </a:r>
            <a:r>
              <a:rPr lang="en-GB" dirty="0"/>
              <a:t> – positive assessment relative to a criterion</a:t>
            </a:r>
          </a:p>
          <a:p>
            <a:pPr marL="0" indent="0">
              <a:buNone/>
            </a:pPr>
            <a:r>
              <a:rPr lang="en-GB" b="1" dirty="0">
                <a:solidFill>
                  <a:srgbClr val="0070C0"/>
                </a:solidFill>
              </a:rPr>
              <a:t>Being Good</a:t>
            </a:r>
            <a:r>
              <a:rPr lang="en-GB" dirty="0">
                <a:solidFill>
                  <a:srgbClr val="0070C0"/>
                </a:solidFill>
              </a:rPr>
              <a:t> </a:t>
            </a:r>
            <a:r>
              <a:rPr lang="en-GB" dirty="0"/>
              <a:t>– ends of helping others or respecting rules</a:t>
            </a:r>
          </a:p>
          <a:p>
            <a:pPr marL="0" indent="0">
              <a:buNone/>
            </a:pPr>
            <a:endParaRPr lang="en-GB" dirty="0"/>
          </a:p>
          <a:p>
            <a:pPr marL="0" indent="0">
              <a:buNone/>
            </a:pPr>
            <a:r>
              <a:rPr lang="en-GB" dirty="0"/>
              <a:t>Be a good dog (follow rules)</a:t>
            </a:r>
          </a:p>
          <a:p>
            <a:pPr marL="0" indent="0">
              <a:buNone/>
            </a:pPr>
            <a:r>
              <a:rPr lang="en-GB" dirty="0"/>
              <a:t>Be good and don’t eat the biscuits (prudential good)</a:t>
            </a:r>
          </a:p>
          <a:p>
            <a:pPr marL="0" indent="0">
              <a:buNone/>
            </a:pPr>
            <a:r>
              <a:rPr lang="en-GB" dirty="0"/>
              <a:t>Be good and help the old lady (helping others)</a:t>
            </a:r>
          </a:p>
          <a:p>
            <a:pPr marL="0" indent="0">
              <a:buNone/>
            </a:pPr>
            <a:r>
              <a:rPr lang="en-GB" dirty="0"/>
              <a:t>Be good and wait your turn (rule following)</a:t>
            </a:r>
          </a:p>
          <a:p>
            <a:pPr marL="0" indent="0">
              <a:buNone/>
            </a:pPr>
            <a:endParaRPr lang="en-GB" dirty="0"/>
          </a:p>
          <a:p>
            <a:pPr marL="0" indent="0">
              <a:buNone/>
            </a:pPr>
            <a:endParaRPr lang="en-GB" dirty="0"/>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8</a:t>
            </a:fld>
            <a:endParaRPr lang="en-GB" dirty="0"/>
          </a:p>
        </p:txBody>
      </p:sp>
    </p:spTree>
    <p:extLst>
      <p:ext uri="{BB962C8B-B14F-4D97-AF65-F5344CB8AC3E}">
        <p14:creationId xmlns:p14="http://schemas.microsoft.com/office/powerpoint/2010/main" val="406942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FF2-F231-4DFE-AE1E-46C8B6C9DE7C}"/>
              </a:ext>
            </a:extLst>
          </p:cNvPr>
          <p:cNvSpPr>
            <a:spLocks noGrp="1"/>
          </p:cNvSpPr>
          <p:nvPr>
            <p:ph type="title"/>
          </p:nvPr>
        </p:nvSpPr>
        <p:spPr/>
        <p:txBody>
          <a:bodyPr/>
          <a:lstStyle/>
          <a:p>
            <a:r>
              <a:rPr lang="en-GB" b="1" dirty="0">
                <a:solidFill>
                  <a:srgbClr val="0070C0"/>
                </a:solidFill>
              </a:rPr>
              <a:t>Three Kinds of Normative Reasons to Be Good</a:t>
            </a:r>
          </a:p>
        </p:txBody>
      </p:sp>
      <p:sp>
        <p:nvSpPr>
          <p:cNvPr id="3" name="Content Placeholder 2">
            <a:extLst>
              <a:ext uri="{FF2B5EF4-FFF2-40B4-BE49-F238E27FC236}">
                <a16:creationId xmlns:a16="http://schemas.microsoft.com/office/drawing/2014/main" id="{51F64877-F861-4C60-B805-944371B0C2A0}"/>
              </a:ext>
            </a:extLst>
          </p:cNvPr>
          <p:cNvSpPr>
            <a:spLocks noGrp="1"/>
          </p:cNvSpPr>
          <p:nvPr>
            <p:ph idx="1"/>
          </p:nvPr>
        </p:nvSpPr>
        <p:spPr>
          <a:xfrm>
            <a:off x="838200" y="1690847"/>
            <a:ext cx="8970818" cy="3064032"/>
          </a:xfrm>
        </p:spPr>
        <p:txBody>
          <a:bodyPr>
            <a:normAutofit/>
          </a:bodyPr>
          <a:lstStyle/>
          <a:p>
            <a:pPr marL="514350" indent="-514350">
              <a:lnSpc>
                <a:spcPct val="150000"/>
              </a:lnSpc>
              <a:buFont typeface="+mj-lt"/>
              <a:buAutoNum type="arabicPeriod"/>
            </a:pPr>
            <a:r>
              <a:rPr lang="en-GB" dirty="0"/>
              <a:t>To benefit others</a:t>
            </a:r>
            <a:endParaRPr lang="en-GB" sz="4000" b="1" dirty="0">
              <a:solidFill>
                <a:schemeClr val="accent6"/>
              </a:solidFill>
            </a:endParaRPr>
          </a:p>
          <a:p>
            <a:pPr marL="514350" indent="-514350">
              <a:lnSpc>
                <a:spcPct val="150000"/>
              </a:lnSpc>
              <a:buFont typeface="+mj-lt"/>
              <a:buAutoNum type="arabicPeriod"/>
            </a:pPr>
            <a:r>
              <a:rPr lang="en-GB" dirty="0"/>
              <a:t>To follow generally beneficial norms and rules </a:t>
            </a:r>
            <a:endParaRPr lang="en-GB" sz="4000" b="1" dirty="0">
              <a:solidFill>
                <a:schemeClr val="accent6"/>
              </a:solidFill>
            </a:endParaRPr>
          </a:p>
          <a:p>
            <a:pPr marL="514350" indent="-514350">
              <a:lnSpc>
                <a:spcPct val="150000"/>
              </a:lnSpc>
              <a:buFont typeface="+mj-lt"/>
              <a:buAutoNum type="arabicPeriod"/>
            </a:pPr>
            <a:r>
              <a:rPr lang="en-GB" dirty="0"/>
              <a:t>To respect independently-existing moral requirements</a:t>
            </a:r>
            <a:endParaRPr lang="en-GB" sz="4000" b="1" dirty="0">
              <a:solidFill>
                <a:srgbClr val="FF0000"/>
              </a:solidFill>
            </a:endParaRPr>
          </a:p>
          <a:p>
            <a:pPr marL="514350" indent="-514350">
              <a:lnSpc>
                <a:spcPct val="150000"/>
              </a:lnSpc>
              <a:buFont typeface="+mj-lt"/>
              <a:buAutoNum type="arabicPeriod"/>
            </a:pPr>
            <a:endParaRPr lang="en-GB" dirty="0"/>
          </a:p>
          <a:p>
            <a:pPr marL="0" indent="0">
              <a:lnSpc>
                <a:spcPct val="150000"/>
              </a:lnSpc>
              <a:buNone/>
            </a:pPr>
            <a:endParaRPr lang="en-GB" dirty="0"/>
          </a:p>
        </p:txBody>
      </p:sp>
      <p:sp>
        <p:nvSpPr>
          <p:cNvPr id="4" name="Slide Number Placeholder 3">
            <a:extLst>
              <a:ext uri="{FF2B5EF4-FFF2-40B4-BE49-F238E27FC236}">
                <a16:creationId xmlns:a16="http://schemas.microsoft.com/office/drawing/2014/main" id="{6DE2F824-B344-B648-B59F-B4C834447673}"/>
              </a:ext>
            </a:extLst>
          </p:cNvPr>
          <p:cNvSpPr>
            <a:spLocks noGrp="1"/>
          </p:cNvSpPr>
          <p:nvPr>
            <p:ph type="sldNum" sz="quarter" idx="12"/>
          </p:nvPr>
        </p:nvSpPr>
        <p:spPr/>
        <p:txBody>
          <a:bodyPr/>
          <a:lstStyle/>
          <a:p>
            <a:fld id="{C5381F08-3BB5-4056-9D9F-20677DA2A3CA}" type="slidenum">
              <a:rPr lang="en-GB" smtClean="0"/>
              <a:t>9</a:t>
            </a:fld>
            <a:endParaRPr lang="en-GB" dirty="0"/>
          </a:p>
        </p:txBody>
      </p:sp>
      <p:sp>
        <p:nvSpPr>
          <p:cNvPr id="9" name="TextBox 8">
            <a:extLst>
              <a:ext uri="{FF2B5EF4-FFF2-40B4-BE49-F238E27FC236}">
                <a16:creationId xmlns:a16="http://schemas.microsoft.com/office/drawing/2014/main" id="{B7722054-2716-024D-8474-514855D4B333}"/>
              </a:ext>
            </a:extLst>
          </p:cNvPr>
          <p:cNvSpPr txBox="1"/>
          <p:nvPr/>
        </p:nvSpPr>
        <p:spPr>
          <a:xfrm>
            <a:off x="4588625" y="1690688"/>
            <a:ext cx="624150" cy="646331"/>
          </a:xfrm>
          <a:prstGeom prst="rect">
            <a:avLst/>
          </a:prstGeom>
          <a:noFill/>
        </p:spPr>
        <p:txBody>
          <a:bodyPr wrap="square" rtlCol="0">
            <a:spAutoFit/>
          </a:bodyPr>
          <a:lstStyle/>
          <a:p>
            <a:r>
              <a:rPr lang="en-GB" sz="3600" b="1" dirty="0">
                <a:solidFill>
                  <a:schemeClr val="accent6"/>
                </a:solidFill>
              </a:rPr>
              <a:t>✓</a:t>
            </a:r>
            <a:endParaRPr lang="en-US" sz="3600" dirty="0"/>
          </a:p>
        </p:txBody>
      </p:sp>
      <p:sp>
        <p:nvSpPr>
          <p:cNvPr id="12" name="TextBox 11">
            <a:extLst>
              <a:ext uri="{FF2B5EF4-FFF2-40B4-BE49-F238E27FC236}">
                <a16:creationId xmlns:a16="http://schemas.microsoft.com/office/drawing/2014/main" id="{DA3056D9-4E5C-B44D-8A34-2F880C066EEA}"/>
              </a:ext>
            </a:extLst>
          </p:cNvPr>
          <p:cNvSpPr txBox="1"/>
          <p:nvPr/>
        </p:nvSpPr>
        <p:spPr>
          <a:xfrm>
            <a:off x="9459861" y="3355027"/>
            <a:ext cx="581892" cy="646331"/>
          </a:xfrm>
          <a:prstGeom prst="rect">
            <a:avLst/>
          </a:prstGeom>
          <a:noFill/>
        </p:spPr>
        <p:txBody>
          <a:bodyPr wrap="square" rtlCol="0">
            <a:spAutoFit/>
          </a:bodyPr>
          <a:lstStyle/>
          <a:p>
            <a:r>
              <a:rPr lang="en-GB" sz="3600" b="1" dirty="0">
                <a:solidFill>
                  <a:srgbClr val="FF0000"/>
                </a:solidFill>
              </a:rPr>
              <a:t>✕</a:t>
            </a:r>
            <a:endParaRPr lang="en-US" sz="3600" dirty="0"/>
          </a:p>
        </p:txBody>
      </p:sp>
      <p:sp>
        <p:nvSpPr>
          <p:cNvPr id="13" name="TextBox 12">
            <a:extLst>
              <a:ext uri="{FF2B5EF4-FFF2-40B4-BE49-F238E27FC236}">
                <a16:creationId xmlns:a16="http://schemas.microsoft.com/office/drawing/2014/main" id="{AA514E13-AE94-5D40-85CD-E643D417410F}"/>
              </a:ext>
            </a:extLst>
          </p:cNvPr>
          <p:cNvSpPr txBox="1"/>
          <p:nvPr/>
        </p:nvSpPr>
        <p:spPr>
          <a:xfrm>
            <a:off x="8232350" y="2508088"/>
            <a:ext cx="624150" cy="646331"/>
          </a:xfrm>
          <a:prstGeom prst="rect">
            <a:avLst/>
          </a:prstGeom>
          <a:noFill/>
        </p:spPr>
        <p:txBody>
          <a:bodyPr wrap="square" rtlCol="0">
            <a:spAutoFit/>
          </a:bodyPr>
          <a:lstStyle/>
          <a:p>
            <a:r>
              <a:rPr lang="en-GB" sz="3600" b="1" dirty="0">
                <a:solidFill>
                  <a:schemeClr val="accent6"/>
                </a:solidFill>
              </a:rPr>
              <a:t>✓</a:t>
            </a:r>
            <a:endParaRPr lang="en-US" sz="3600" dirty="0"/>
          </a:p>
        </p:txBody>
      </p:sp>
    </p:spTree>
    <p:extLst>
      <p:ext uri="{BB962C8B-B14F-4D97-AF65-F5344CB8AC3E}">
        <p14:creationId xmlns:p14="http://schemas.microsoft.com/office/powerpoint/2010/main" val="32337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14659</TotalTime>
  <Words>8344</Words>
  <Application>Microsoft Macintosh PowerPoint</Application>
  <PresentationFormat>Widescreen</PresentationFormat>
  <Paragraphs>539</Paragraphs>
  <Slides>41</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Normative and Motivating Reasons to be Good </vt:lpstr>
      <vt:lpstr>Normative and Motivating Reasons</vt:lpstr>
      <vt:lpstr>The Wallet</vt:lpstr>
      <vt:lpstr>Different natures</vt:lpstr>
      <vt:lpstr>End Relational</vt:lpstr>
      <vt:lpstr>Practical Reason and a Cheap Shirt</vt:lpstr>
      <vt:lpstr>Practical Reason, Morality and Ethics</vt:lpstr>
      <vt:lpstr>Good and Being Good</vt:lpstr>
      <vt:lpstr>Three Kinds of Normative Reasons to Be Good</vt:lpstr>
      <vt:lpstr>Welfare, Happiness and Affective Experiences</vt:lpstr>
      <vt:lpstr>The Value of Our Own Welfare</vt:lpstr>
      <vt:lpstr>Expanding the Circle</vt:lpstr>
      <vt:lpstr>Benefiting Others</vt:lpstr>
      <vt:lpstr>Rules and Useful Social Arrangements</vt:lpstr>
      <vt:lpstr>Objective Morality</vt:lpstr>
      <vt:lpstr>Three Views of Metaethics</vt:lpstr>
      <vt:lpstr>Better Angels</vt:lpstr>
      <vt:lpstr>Motivating Reasons</vt:lpstr>
      <vt:lpstr>Motivating Reasons for Norm Following </vt:lpstr>
      <vt:lpstr>Motivating Reasons for Individual Action </vt:lpstr>
      <vt:lpstr>A View of Ethics</vt:lpstr>
      <vt:lpstr>A View of Ethics - 2</vt:lpstr>
      <vt:lpstr>Philosophy Is Back On The Job</vt:lpstr>
      <vt:lpstr>Effective Altruism – Doing Good Effectively</vt:lpstr>
      <vt:lpstr>Why Should I Be Good? </vt:lpstr>
      <vt:lpstr>Normative and Motivating Reasons to be Good </vt:lpstr>
      <vt:lpstr>Q1.  Realism</vt:lpstr>
      <vt:lpstr>Q2.  Cognitivism</vt:lpstr>
      <vt:lpstr>Q3.  Is-Ought Divide</vt:lpstr>
      <vt:lpstr>Q4.  Can we reason about ends?</vt:lpstr>
      <vt:lpstr>Q5.  Affective Qualities as Ultimate Value</vt:lpstr>
      <vt:lpstr>Q6.  Against not valuing welfare - 1</vt:lpstr>
      <vt:lpstr>Q7.  Against not valuing welfare - 2</vt:lpstr>
      <vt:lpstr>Q8.  Relativism</vt:lpstr>
      <vt:lpstr>Q9.  Philosophers: Earthly, Heavenly and Hellish - 1</vt:lpstr>
      <vt:lpstr>Q10.  Philosophers: Earthly, Heavenly and Hellish - 2</vt:lpstr>
      <vt:lpstr>Q11.  Philosophers: Earthly, Heavenly and Hellish - 3</vt:lpstr>
      <vt:lpstr>Q12.  Axiology and decision procedures</vt:lpstr>
      <vt:lpstr>Q13.  Normative and Motivating Reasons</vt:lpstr>
      <vt:lpstr>Q14. Non-Human Animals</vt:lpstr>
      <vt:lpstr>Q15. The Future Of Humanity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Crime, Mental Health and  Morality</dc:title>
  <dc:creator>Fauzia Rahman</dc:creator>
  <cp:lastModifiedBy>James Aitchison</cp:lastModifiedBy>
  <cp:revision>429</cp:revision>
  <cp:lastPrinted>2021-08-25T11:30:21Z</cp:lastPrinted>
  <dcterms:created xsi:type="dcterms:W3CDTF">2019-08-05T16:32:11Z</dcterms:created>
  <dcterms:modified xsi:type="dcterms:W3CDTF">2021-08-28T13:17:03Z</dcterms:modified>
</cp:coreProperties>
</file>